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96" r:id="rId2"/>
    <p:sldId id="385" r:id="rId3"/>
    <p:sldId id="525" r:id="rId4"/>
    <p:sldId id="550" r:id="rId5"/>
    <p:sldId id="526" r:id="rId6"/>
    <p:sldId id="527" r:id="rId7"/>
    <p:sldId id="537" r:id="rId8"/>
    <p:sldId id="551" r:id="rId9"/>
    <p:sldId id="447" r:id="rId10"/>
    <p:sldId id="531" r:id="rId11"/>
    <p:sldId id="528" r:id="rId12"/>
    <p:sldId id="556" r:id="rId13"/>
    <p:sldId id="557" r:id="rId14"/>
    <p:sldId id="558" r:id="rId15"/>
    <p:sldId id="559" r:id="rId16"/>
    <p:sldId id="560" r:id="rId17"/>
    <p:sldId id="398" r:id="rId18"/>
    <p:sldId id="498" r:id="rId19"/>
    <p:sldId id="533" r:id="rId20"/>
    <p:sldId id="539" r:id="rId21"/>
    <p:sldId id="540" r:id="rId22"/>
    <p:sldId id="541" r:id="rId23"/>
    <p:sldId id="542" r:id="rId24"/>
    <p:sldId id="543" r:id="rId25"/>
    <p:sldId id="545" r:id="rId26"/>
    <p:sldId id="546" r:id="rId27"/>
    <p:sldId id="547" r:id="rId28"/>
    <p:sldId id="548" r:id="rId29"/>
    <p:sldId id="549" r:id="rId30"/>
  </p:sldIdLst>
  <p:sldSz cx="10691813" cy="7559675"/>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3" userDrawn="1">
          <p15:clr>
            <a:srgbClr val="A4A3A4"/>
          </p15:clr>
        </p15:guide>
        <p15:guide id="2" pos="533" userDrawn="1">
          <p15:clr>
            <a:srgbClr val="A4A3A4"/>
          </p15:clr>
        </p15:guide>
        <p15:guide id="3" pos="1077" userDrawn="1">
          <p15:clr>
            <a:srgbClr val="A4A3A4"/>
          </p15:clr>
        </p15:guide>
        <p15:guide id="4" orient="horz" pos="90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Горина Екатерина Леонидовна" initials="ГЕЛ" lastIdx="2" clrIdx="0">
    <p:extLst>
      <p:ext uri="{19B8F6BF-5375-455C-9EA6-DF929625EA0E}">
        <p15:presenceInfo xmlns:p15="http://schemas.microsoft.com/office/powerpoint/2012/main" userId="S-1-5-21-2542494797-2759003736-1566031932-20664" providerId="AD"/>
      </p:ext>
    </p:extLst>
  </p:cmAuthor>
  <p:cmAuthor id="2" name="extrena" initials="e" lastIdx="7" clrIdx="1">
    <p:extLst>
      <p:ext uri="{19B8F6BF-5375-455C-9EA6-DF929625EA0E}">
        <p15:presenceInfo xmlns:p15="http://schemas.microsoft.com/office/powerpoint/2012/main" userId="extre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338"/>
    <a:srgbClr val="F7F2E5"/>
    <a:srgbClr val="000000"/>
    <a:srgbClr val="C59368"/>
    <a:srgbClr val="562212"/>
    <a:srgbClr val="959595"/>
    <a:srgbClr val="EDD8C2"/>
    <a:srgbClr val="F2ECDE"/>
    <a:srgbClr val="F79647"/>
    <a:srgbClr val="607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6374" autoAdjust="0"/>
  </p:normalViewPr>
  <p:slideViewPr>
    <p:cSldViewPr snapToGrid="0">
      <p:cViewPr varScale="1">
        <p:scale>
          <a:sx n="106" d="100"/>
          <a:sy n="106" d="100"/>
        </p:scale>
        <p:origin x="2922" y="360"/>
      </p:cViewPr>
      <p:guideLst>
        <p:guide orient="horz" pos="363"/>
        <p:guide pos="533"/>
        <p:guide pos="1077"/>
        <p:guide orient="horz" pos="907"/>
      </p:guideLst>
    </p:cSldViewPr>
  </p:slid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FF326337-D0CD-48D6-A0E1-AD5861E1B0BF}" type="datetimeFigureOut">
              <a:rPr lang="ru-RU" smtClean="0"/>
              <a:pPr/>
              <a:t>26.01.2021</a:t>
            </a:fld>
            <a:endParaRPr lang="ru-RU"/>
          </a:p>
        </p:txBody>
      </p:sp>
      <p:sp>
        <p:nvSpPr>
          <p:cNvPr id="4" name="Образ слайда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FB2FB82C-153F-4E5B-9C4D-5017BDDBB9A0}" type="slidenum">
              <a:rPr lang="ru-RU" smtClean="0"/>
              <a:pPr/>
              <a:t>‹#›</a:t>
            </a:fld>
            <a:endParaRPr lang="ru-RU"/>
          </a:p>
        </p:txBody>
      </p:sp>
    </p:spTree>
    <p:extLst>
      <p:ext uri="{BB962C8B-B14F-4D97-AF65-F5344CB8AC3E}">
        <p14:creationId xmlns:p14="http://schemas.microsoft.com/office/powerpoint/2010/main" val="3348213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baseline="0" dirty="0"/>
          </a:p>
        </p:txBody>
      </p:sp>
    </p:spTree>
    <p:extLst>
      <p:ext uri="{BB962C8B-B14F-4D97-AF65-F5344CB8AC3E}">
        <p14:creationId xmlns:p14="http://schemas.microsoft.com/office/powerpoint/2010/main" val="60793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53408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04045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32733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705811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683622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043089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09979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baseline="0" dirty="0"/>
          </a:p>
        </p:txBody>
      </p:sp>
    </p:spTree>
    <p:extLst>
      <p:ext uri="{BB962C8B-B14F-4D97-AF65-F5344CB8AC3E}">
        <p14:creationId xmlns:p14="http://schemas.microsoft.com/office/powerpoint/2010/main" val="476537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764196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B2FB82C-153F-4E5B-9C4D-5017BDDBB9A0}" type="slidenum">
              <a:rPr lang="ru-RU" smtClean="0">
                <a:solidFill>
                  <a:prstClr val="black"/>
                </a:solidFill>
              </a:rPr>
              <a:pPr/>
              <a:t>26</a:t>
            </a:fld>
            <a:endParaRPr lang="ru-RU">
              <a:solidFill>
                <a:prstClr val="black"/>
              </a:solidFill>
            </a:endParaRPr>
          </a:p>
        </p:txBody>
      </p:sp>
    </p:spTree>
    <p:extLst>
      <p:ext uri="{BB962C8B-B14F-4D97-AF65-F5344CB8AC3E}">
        <p14:creationId xmlns:p14="http://schemas.microsoft.com/office/powerpoint/2010/main" val="180186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77761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61270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351456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02638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65528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6398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10569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0656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708549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419145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1241425"/>
            <a:ext cx="4737100" cy="3349625"/>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069441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ru-RU"/>
              <a:t>Образец заголовка</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3C0729D-6DE3-4785-BDC3-95AD7889F248}" type="datetimeFigureOut">
              <a:rPr lang="ru-RU" smtClean="0"/>
              <a:pPr/>
              <a:t>26.01.2021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5059C1AD-E551-4CEB-BCD3-CC54D33833DC}" type="slidenum">
              <a:rPr lang="ru-RU" smtClean="0"/>
              <a:pPr/>
              <a:t>‹#›</a:t>
            </a:fld>
            <a:endParaRPr lang="ru-RU"/>
          </a:p>
        </p:txBody>
      </p:sp>
      <p:pic>
        <p:nvPicPr>
          <p:cNvPr id="9" name="Рисунок 8"/>
          <p:cNvPicPr>
            <a:picLocks noChangeAspect="1"/>
          </p:cNvPicPr>
          <p:nvPr userDrawn="1"/>
        </p:nvPicPr>
        <p:blipFill>
          <a:blip r:embed="rId2"/>
          <a:stretch>
            <a:fillRect/>
          </a:stretch>
        </p:blipFill>
        <p:spPr>
          <a:xfrm>
            <a:off x="9095691" y="349217"/>
            <a:ext cx="1278856" cy="368413"/>
          </a:xfrm>
          <a:prstGeom prst="rect">
            <a:avLst/>
          </a:prstGeom>
        </p:spPr>
      </p:pic>
      <p:sp>
        <p:nvSpPr>
          <p:cNvPr id="11" name="Прямоугольник 10"/>
          <p:cNvSpPr/>
          <p:nvPr userDrawn="1"/>
        </p:nvSpPr>
        <p:spPr>
          <a:xfrm>
            <a:off x="837097" y="358775"/>
            <a:ext cx="553490" cy="118333"/>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98069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C0729D-6DE3-4785-BDC3-95AD7889F248}" type="datetimeFigureOut">
              <a:rPr lang="ru-RU" smtClean="0"/>
              <a:pPr/>
              <a:t>26.01.2021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5059C1AD-E551-4CEB-BCD3-CC54D33833DC}" type="slidenum">
              <a:rPr lang="ru-RU" smtClean="0"/>
              <a:pPr/>
              <a:t>‹#›</a:t>
            </a:fld>
            <a:endParaRPr lang="ru-RU"/>
          </a:p>
        </p:txBody>
      </p:sp>
    </p:spTree>
    <p:extLst>
      <p:ext uri="{BB962C8B-B14F-4D97-AF65-F5344CB8AC3E}">
        <p14:creationId xmlns:p14="http://schemas.microsoft.com/office/powerpoint/2010/main" val="217812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C0729D-6DE3-4785-BDC3-95AD7889F248}" type="datetimeFigureOut">
              <a:rPr lang="ru-RU" smtClean="0"/>
              <a:pPr/>
              <a:t>26.01.2021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5059C1AD-E551-4CEB-BCD3-CC54D33833DC}" type="slidenum">
              <a:rPr lang="ru-RU" smtClean="0"/>
              <a:pPr/>
              <a:t>‹#›</a:t>
            </a:fld>
            <a:endParaRPr lang="ru-RU"/>
          </a:p>
        </p:txBody>
      </p:sp>
    </p:spTree>
    <p:extLst>
      <p:ext uri="{BB962C8B-B14F-4D97-AF65-F5344CB8AC3E}">
        <p14:creationId xmlns:p14="http://schemas.microsoft.com/office/powerpoint/2010/main" val="187056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3C0729D-6DE3-4785-BDC3-95AD7889F248}" type="datetimeFigureOut">
              <a:rPr lang="ru-RU" smtClean="0"/>
              <a:pPr/>
              <a:t>26.01.2021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5059C1AD-E551-4CEB-BCD3-CC54D33833DC}" type="slidenum">
              <a:rPr lang="ru-RU" smtClean="0"/>
              <a:pPr/>
              <a:t>‹#›</a:t>
            </a:fld>
            <a:endParaRPr lang="ru-RU"/>
          </a:p>
        </p:txBody>
      </p:sp>
      <p:pic>
        <p:nvPicPr>
          <p:cNvPr id="7" name="Рисунок 6"/>
          <p:cNvPicPr>
            <a:picLocks noChangeAspect="1"/>
          </p:cNvPicPr>
          <p:nvPr userDrawn="1"/>
        </p:nvPicPr>
        <p:blipFill>
          <a:blip r:embed="rId2"/>
          <a:stretch>
            <a:fillRect/>
          </a:stretch>
        </p:blipFill>
        <p:spPr>
          <a:xfrm>
            <a:off x="9095691" y="349217"/>
            <a:ext cx="1278856" cy="368413"/>
          </a:xfrm>
          <a:prstGeom prst="rect">
            <a:avLst/>
          </a:prstGeom>
        </p:spPr>
      </p:pic>
      <p:sp>
        <p:nvSpPr>
          <p:cNvPr id="8" name="Прямоугольник 7"/>
          <p:cNvSpPr/>
          <p:nvPr userDrawn="1"/>
        </p:nvSpPr>
        <p:spPr>
          <a:xfrm>
            <a:off x="837097" y="358775"/>
            <a:ext cx="553490" cy="118333"/>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Tree>
    <p:extLst>
      <p:ext uri="{BB962C8B-B14F-4D97-AF65-F5344CB8AC3E}">
        <p14:creationId xmlns:p14="http://schemas.microsoft.com/office/powerpoint/2010/main" val="327938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ru-RU"/>
              <a:t>Образец заголовка</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3C0729D-6DE3-4785-BDC3-95AD7889F248}" type="datetimeFigureOut">
              <a:rPr lang="ru-RU" smtClean="0"/>
              <a:pPr/>
              <a:t>26.01.2021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551093" y="7006700"/>
            <a:ext cx="2405658" cy="402483"/>
          </a:xfrm>
          <a:prstGeom prst="rect">
            <a:avLst/>
          </a:prstGeom>
        </p:spPr>
        <p:txBody>
          <a:bodyPr/>
          <a:lstStyle/>
          <a:p>
            <a:fld id="{5059C1AD-E551-4CEB-BCD3-CC54D33833DC}" type="slidenum">
              <a:rPr lang="ru-RU" smtClean="0"/>
              <a:pPr/>
              <a:t>‹#›</a:t>
            </a:fld>
            <a:endParaRPr lang="ru-RU"/>
          </a:p>
        </p:txBody>
      </p:sp>
    </p:spTree>
    <p:extLst>
      <p:ext uri="{BB962C8B-B14F-4D97-AF65-F5344CB8AC3E}">
        <p14:creationId xmlns:p14="http://schemas.microsoft.com/office/powerpoint/2010/main" val="366045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3C0729D-6DE3-4785-BDC3-95AD7889F248}" type="datetimeFigureOut">
              <a:rPr lang="ru-RU" smtClean="0"/>
              <a:pPr/>
              <a:t>26.01.2021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5059C1AD-E551-4CEB-BCD3-CC54D33833DC}" type="slidenum">
              <a:rPr lang="ru-RU" smtClean="0"/>
              <a:pPr/>
              <a:t>‹#›</a:t>
            </a:fld>
            <a:endParaRPr lang="ru-RU"/>
          </a:p>
        </p:txBody>
      </p:sp>
    </p:spTree>
    <p:extLst>
      <p:ext uri="{BB962C8B-B14F-4D97-AF65-F5344CB8AC3E}">
        <p14:creationId xmlns:p14="http://schemas.microsoft.com/office/powerpoint/2010/main" val="66551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4" name="Content Placeholder 3"/>
          <p:cNvSpPr>
            <a:spLocks noGrp="1"/>
          </p:cNvSpPr>
          <p:nvPr>
            <p:ph sz="half" idx="2"/>
          </p:nvPr>
        </p:nvSpPr>
        <p:spPr>
          <a:xfrm>
            <a:off x="736456" y="2761381"/>
            <a:ext cx="4523137"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6" name="Content Placeholder 5"/>
          <p:cNvSpPr>
            <a:spLocks noGrp="1"/>
          </p:cNvSpPr>
          <p:nvPr>
            <p:ph sz="quarter" idx="4"/>
          </p:nvPr>
        </p:nvSpPr>
        <p:spPr>
          <a:xfrm>
            <a:off x="5412731" y="2761381"/>
            <a:ext cx="4545413"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3C0729D-6DE3-4785-BDC3-95AD7889F248}" type="datetimeFigureOut">
              <a:rPr lang="ru-RU" smtClean="0"/>
              <a:pPr/>
              <a:t>26.01.2021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a:xfrm>
            <a:off x="7551093" y="7006700"/>
            <a:ext cx="2405658" cy="402483"/>
          </a:xfrm>
          <a:prstGeom prst="rect">
            <a:avLst/>
          </a:prstGeom>
        </p:spPr>
        <p:txBody>
          <a:bodyPr/>
          <a:lstStyle/>
          <a:p>
            <a:fld id="{5059C1AD-E551-4CEB-BCD3-CC54D33833DC}" type="slidenum">
              <a:rPr lang="ru-RU" smtClean="0"/>
              <a:pPr/>
              <a:t>‹#›</a:t>
            </a:fld>
            <a:endParaRPr lang="ru-RU"/>
          </a:p>
        </p:txBody>
      </p:sp>
    </p:spTree>
    <p:extLst>
      <p:ext uri="{BB962C8B-B14F-4D97-AF65-F5344CB8AC3E}">
        <p14:creationId xmlns:p14="http://schemas.microsoft.com/office/powerpoint/2010/main" val="413593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3C0729D-6DE3-4785-BDC3-95AD7889F248}" type="datetimeFigureOut">
              <a:rPr lang="ru-RU" smtClean="0"/>
              <a:pPr/>
              <a:t>26.01.2021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7551093" y="7006700"/>
            <a:ext cx="2405658" cy="402483"/>
          </a:xfrm>
          <a:prstGeom prst="rect">
            <a:avLst/>
          </a:prstGeom>
        </p:spPr>
        <p:txBody>
          <a:bodyPr/>
          <a:lstStyle/>
          <a:p>
            <a:fld id="{5059C1AD-E551-4CEB-BCD3-CC54D33833DC}" type="slidenum">
              <a:rPr lang="ru-RU" smtClean="0"/>
              <a:pPr/>
              <a:t>‹#›</a:t>
            </a:fld>
            <a:endParaRPr lang="ru-RU"/>
          </a:p>
        </p:txBody>
      </p:sp>
    </p:spTree>
    <p:extLst>
      <p:ext uri="{BB962C8B-B14F-4D97-AF65-F5344CB8AC3E}">
        <p14:creationId xmlns:p14="http://schemas.microsoft.com/office/powerpoint/2010/main" val="268215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0729D-6DE3-4785-BDC3-95AD7889F248}" type="datetimeFigureOut">
              <a:rPr lang="ru-RU" smtClean="0"/>
              <a:pPr/>
              <a:t>26.01.2021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7551093" y="7006700"/>
            <a:ext cx="2405658" cy="402483"/>
          </a:xfrm>
          <a:prstGeom prst="rect">
            <a:avLst/>
          </a:prstGeom>
        </p:spPr>
        <p:txBody>
          <a:bodyPr/>
          <a:lstStyle/>
          <a:p>
            <a:fld id="{5059C1AD-E551-4CEB-BCD3-CC54D33833DC}" type="slidenum">
              <a:rPr lang="ru-RU" smtClean="0"/>
              <a:pPr/>
              <a:t>‹#›</a:t>
            </a:fld>
            <a:endParaRPr lang="ru-RU"/>
          </a:p>
        </p:txBody>
      </p:sp>
    </p:spTree>
    <p:extLst>
      <p:ext uri="{BB962C8B-B14F-4D97-AF65-F5344CB8AC3E}">
        <p14:creationId xmlns:p14="http://schemas.microsoft.com/office/powerpoint/2010/main" val="224879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a:t>Образец заголовка</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a:t>Образец текста</a:t>
            </a:r>
          </a:p>
        </p:txBody>
      </p:sp>
      <p:sp>
        <p:nvSpPr>
          <p:cNvPr id="5" name="Date Placeholder 4"/>
          <p:cNvSpPr>
            <a:spLocks noGrp="1"/>
          </p:cNvSpPr>
          <p:nvPr>
            <p:ph type="dt" sz="half" idx="10"/>
          </p:nvPr>
        </p:nvSpPr>
        <p:spPr/>
        <p:txBody>
          <a:bodyPr/>
          <a:lstStyle/>
          <a:p>
            <a:fld id="{03C0729D-6DE3-4785-BDC3-95AD7889F248}" type="datetimeFigureOut">
              <a:rPr lang="ru-RU" smtClean="0"/>
              <a:pPr/>
              <a:t>26.01.2021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5059C1AD-E551-4CEB-BCD3-CC54D33833DC}" type="slidenum">
              <a:rPr lang="ru-RU" smtClean="0"/>
              <a:pPr/>
              <a:t>‹#›</a:t>
            </a:fld>
            <a:endParaRPr lang="ru-RU"/>
          </a:p>
        </p:txBody>
      </p:sp>
    </p:spTree>
    <p:extLst>
      <p:ext uri="{BB962C8B-B14F-4D97-AF65-F5344CB8AC3E}">
        <p14:creationId xmlns:p14="http://schemas.microsoft.com/office/powerpoint/2010/main" val="212792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ru-RU"/>
              <a:t>Образец заголовка</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ru-RU"/>
              <a:t>Вставка рисунка</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ru-RU"/>
              <a:t>Образец текста</a:t>
            </a:r>
          </a:p>
        </p:txBody>
      </p:sp>
      <p:sp>
        <p:nvSpPr>
          <p:cNvPr id="5" name="Date Placeholder 4"/>
          <p:cNvSpPr>
            <a:spLocks noGrp="1"/>
          </p:cNvSpPr>
          <p:nvPr>
            <p:ph type="dt" sz="half" idx="10"/>
          </p:nvPr>
        </p:nvSpPr>
        <p:spPr/>
        <p:txBody>
          <a:bodyPr/>
          <a:lstStyle/>
          <a:p>
            <a:fld id="{03C0729D-6DE3-4785-BDC3-95AD7889F248}" type="datetimeFigureOut">
              <a:rPr lang="ru-RU" smtClean="0"/>
              <a:pPr/>
              <a:t>26.01.2021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7551093" y="7006700"/>
            <a:ext cx="2405658" cy="402483"/>
          </a:xfrm>
          <a:prstGeom prst="rect">
            <a:avLst/>
          </a:prstGeom>
        </p:spPr>
        <p:txBody>
          <a:bodyPr/>
          <a:lstStyle/>
          <a:p>
            <a:fld id="{5059C1AD-E551-4CEB-BCD3-CC54D33833DC}" type="slidenum">
              <a:rPr lang="ru-RU" smtClean="0"/>
              <a:pPr/>
              <a:t>‹#›</a:t>
            </a:fld>
            <a:endParaRPr lang="ru-RU"/>
          </a:p>
        </p:txBody>
      </p:sp>
    </p:spTree>
    <p:extLst>
      <p:ext uri="{BB962C8B-B14F-4D97-AF65-F5344CB8AC3E}">
        <p14:creationId xmlns:p14="http://schemas.microsoft.com/office/powerpoint/2010/main" val="428462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Овал 7"/>
          <p:cNvSpPr/>
          <p:nvPr userDrawn="1"/>
        </p:nvSpPr>
        <p:spPr>
          <a:xfrm>
            <a:off x="10111425" y="7070327"/>
            <a:ext cx="418910" cy="418910"/>
          </a:xfrm>
          <a:prstGeom prst="ellipse">
            <a:avLst/>
          </a:prstGeom>
          <a:solidFill>
            <a:srgbClr val="F7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03C0729D-6DE3-4785-BDC3-95AD7889F248}" type="datetimeFigureOut">
              <a:rPr lang="ru-RU" smtClean="0"/>
              <a:pPr/>
              <a:t>26.01.2021</a:t>
            </a:fld>
            <a:endParaRPr lang="ru-RU"/>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ru-RU"/>
          </a:p>
        </p:txBody>
      </p:sp>
      <p:sp>
        <p:nvSpPr>
          <p:cNvPr id="7" name="TextBox 6"/>
          <p:cNvSpPr txBox="1"/>
          <p:nvPr userDrawn="1"/>
        </p:nvSpPr>
        <p:spPr>
          <a:xfrm>
            <a:off x="10089705" y="7127888"/>
            <a:ext cx="462349" cy="281295"/>
          </a:xfrm>
          <a:prstGeom prst="rect">
            <a:avLst/>
          </a:prstGeom>
          <a:noFill/>
        </p:spPr>
        <p:txBody>
          <a:bodyPr wrap="square" rtlCol="0">
            <a:spAutoFit/>
          </a:bodyPr>
          <a:lstStyle/>
          <a:p>
            <a:pPr algn="ctr"/>
            <a:fld id="{B4796126-9FE8-47CA-8F39-CFE5822E4F2F}" type="slidenum">
              <a:rPr lang="ru-RU" sz="1228" smtClean="0">
                <a:solidFill>
                  <a:srgbClr val="562212"/>
                </a:solidFill>
              </a:rPr>
              <a:pPr algn="ctr"/>
              <a:t>‹#›</a:t>
            </a:fld>
            <a:endParaRPr lang="ru-RU" sz="1228" dirty="0">
              <a:solidFill>
                <a:srgbClr val="562212"/>
              </a:solidFill>
            </a:endParaRPr>
          </a:p>
        </p:txBody>
      </p:sp>
    </p:spTree>
    <p:extLst>
      <p:ext uri="{BB962C8B-B14F-4D97-AF65-F5344CB8AC3E}">
        <p14:creationId xmlns:p14="http://schemas.microsoft.com/office/powerpoint/2010/main" val="119342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emf"/><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2.emf"/><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p:cNvPicPr>
            <a:picLocks noChangeAspect="1"/>
          </p:cNvPicPr>
          <p:nvPr/>
        </p:nvPicPr>
        <p:blipFill rotWithShape="1">
          <a:blip r:embed="rId3"/>
          <a:srcRect t="29636" r="25088"/>
          <a:stretch/>
        </p:blipFill>
        <p:spPr>
          <a:xfrm>
            <a:off x="4929913" y="-157593"/>
            <a:ext cx="6645162" cy="6239912"/>
          </a:xfrm>
          <a:prstGeom prst="rect">
            <a:avLst/>
          </a:prstGeom>
        </p:spPr>
      </p:pic>
      <p:sp>
        <p:nvSpPr>
          <p:cNvPr id="23" name="Арка 22"/>
          <p:cNvSpPr/>
          <p:nvPr/>
        </p:nvSpPr>
        <p:spPr>
          <a:xfrm rot="18477485">
            <a:off x="-2152382" y="5761648"/>
            <a:ext cx="4829763" cy="4829763"/>
          </a:xfrm>
          <a:prstGeom prst="blockArc">
            <a:avLst>
              <a:gd name="adj1" fmla="val 14106148"/>
              <a:gd name="adj2" fmla="val 3789708"/>
              <a:gd name="adj3" fmla="val 15986"/>
            </a:avLst>
          </a:prstGeom>
          <a:solidFill>
            <a:srgbClr val="EDD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Арка 20"/>
          <p:cNvSpPr/>
          <p:nvPr/>
        </p:nvSpPr>
        <p:spPr>
          <a:xfrm rot="9900000">
            <a:off x="9058499" y="6227266"/>
            <a:ext cx="2473453" cy="2473453"/>
          </a:xfrm>
          <a:prstGeom prst="blockArc">
            <a:avLst>
              <a:gd name="adj1" fmla="val 19423086"/>
              <a:gd name="adj2" fmla="val 11079722"/>
              <a:gd name="adj3" fmla="val 15520"/>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Рисунок 24"/>
          <p:cNvPicPr>
            <a:picLocks noChangeAspect="1"/>
          </p:cNvPicPr>
          <p:nvPr/>
        </p:nvPicPr>
        <p:blipFill>
          <a:blip r:embed="rId4">
            <a:lum contrast="-20000"/>
          </a:blip>
          <a:stretch>
            <a:fillRect/>
          </a:stretch>
        </p:blipFill>
        <p:spPr>
          <a:xfrm>
            <a:off x="5780443" y="-1070814"/>
            <a:ext cx="1854042" cy="1853494"/>
          </a:xfrm>
          <a:prstGeom prst="rect">
            <a:avLst/>
          </a:prstGeom>
        </p:spPr>
      </p:pic>
      <p:sp>
        <p:nvSpPr>
          <p:cNvPr id="5" name="Прямоугольник 4"/>
          <p:cNvSpPr/>
          <p:nvPr/>
        </p:nvSpPr>
        <p:spPr>
          <a:xfrm>
            <a:off x="701675" y="314036"/>
            <a:ext cx="813089" cy="218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Группа 10"/>
          <p:cNvGrpSpPr/>
          <p:nvPr/>
        </p:nvGrpSpPr>
        <p:grpSpPr>
          <a:xfrm>
            <a:off x="1058725" y="418499"/>
            <a:ext cx="3528209" cy="663571"/>
            <a:chOff x="958645" y="338545"/>
            <a:chExt cx="4988478" cy="938213"/>
          </a:xfrm>
        </p:grpSpPr>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645" y="338545"/>
              <a:ext cx="857250" cy="938213"/>
            </a:xfrm>
            <a:prstGeom prst="rect">
              <a:avLst/>
            </a:prstGeom>
          </p:spPr>
        </p:pic>
        <p:sp>
          <p:nvSpPr>
            <p:cNvPr id="10" name="TextBox 9"/>
            <p:cNvSpPr txBox="1"/>
            <p:nvPr/>
          </p:nvSpPr>
          <p:spPr>
            <a:xfrm>
              <a:off x="2029171" y="499838"/>
              <a:ext cx="3917952" cy="679939"/>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ru-RU" sz="1052"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Roboto Medium" panose="02000000000000000000" pitchFamily="2" charset="0"/>
                  <a:cs typeface="Arial" panose="020B0604020202020204" pitchFamily="34" charset="0"/>
                </a:rPr>
                <a:t>МИНИСТЕРСТВО ЭКОНОМИЧЕСКОГО РАЗВИТИЯ РОССИЙСКОЙ ФЕДЕРАЦИИ</a:t>
              </a:r>
            </a:p>
          </p:txBody>
        </p:sp>
      </p:grpSp>
      <p:sp>
        <p:nvSpPr>
          <p:cNvPr id="7" name="Прямоугольник 6"/>
          <p:cNvSpPr/>
          <p:nvPr/>
        </p:nvSpPr>
        <p:spPr>
          <a:xfrm>
            <a:off x="10012101" y="7084291"/>
            <a:ext cx="566252" cy="379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58725" y="4023213"/>
            <a:ext cx="7191657" cy="1527839"/>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2"/>
          <p:cNvGrpSpPr/>
          <p:nvPr/>
        </p:nvGrpSpPr>
        <p:grpSpPr>
          <a:xfrm>
            <a:off x="960241" y="1854002"/>
            <a:ext cx="9091392" cy="2582371"/>
            <a:chOff x="920709" y="2234968"/>
            <a:chExt cx="8532371" cy="2423584"/>
          </a:xfrm>
        </p:grpSpPr>
        <p:pic>
          <p:nvPicPr>
            <p:cNvPr id="16" name="Рисунок 15"/>
            <p:cNvPicPr>
              <a:picLocks noChangeAspect="1"/>
            </p:cNvPicPr>
            <p:nvPr/>
          </p:nvPicPr>
          <p:blipFill rotWithShape="1">
            <a:blip r:embed="rId6"/>
            <a:srcRect l="82864"/>
            <a:stretch/>
          </p:blipFill>
          <p:spPr>
            <a:xfrm>
              <a:off x="8011434" y="2234968"/>
              <a:ext cx="1441646" cy="2423584"/>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709" y="2629589"/>
              <a:ext cx="6976492" cy="1295192"/>
            </a:xfrm>
            <a:prstGeom prst="rect">
              <a:avLst/>
            </a:prstGeom>
          </p:spPr>
        </p:pic>
      </p:grpSp>
      <p:sp>
        <p:nvSpPr>
          <p:cNvPr id="9" name="Прямоугольник 8"/>
          <p:cNvSpPr/>
          <p:nvPr/>
        </p:nvSpPr>
        <p:spPr>
          <a:xfrm>
            <a:off x="1167198" y="4108370"/>
            <a:ext cx="6968884" cy="1080296"/>
          </a:xfrm>
          <a:prstGeom prst="rect">
            <a:avLst/>
          </a:prstGeom>
        </p:spPr>
        <p:txBody>
          <a:bodyPr wrap="square">
            <a:spAutoFit/>
          </a:bodyPr>
          <a:lstStyle/>
          <a:p>
            <a:pPr lvl="0">
              <a:lnSpc>
                <a:spcPct val="107000"/>
              </a:lnSpc>
              <a:defRPr/>
            </a:pPr>
            <a:r>
              <a:rPr lang="ru-RU" sz="2000" b="1" dirty="0">
                <a:solidFill>
                  <a:schemeClr val="bg1"/>
                </a:solidFill>
              </a:rPr>
              <a:t>Подведение итогов мероприятий ЦПП –за 2020 год, в том числе: участие </a:t>
            </a:r>
            <a:r>
              <a:rPr lang="ru-RU" sz="2000" b="1" dirty="0" err="1">
                <a:solidFill>
                  <a:schemeClr val="bg1"/>
                </a:solidFill>
              </a:rPr>
              <a:t>выстовочно</a:t>
            </a:r>
            <a:r>
              <a:rPr lang="ru-RU" sz="2000" b="1" dirty="0">
                <a:solidFill>
                  <a:schemeClr val="bg1"/>
                </a:solidFill>
              </a:rPr>
              <a:t>-ярмарочных мероприятиях и бизнес- миссиях и планирование мероприятий на 2021 год</a:t>
            </a:r>
            <a:endParaRPr kumimoji="0" lang="ru-RU" sz="2000" b="1" i="0" u="none" strike="noStrike" kern="1200" cap="none" normalizeH="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Прямоугольник 1"/>
          <p:cNvSpPr/>
          <p:nvPr/>
        </p:nvSpPr>
        <p:spPr>
          <a:xfrm>
            <a:off x="8932403" y="256939"/>
            <a:ext cx="1534076" cy="525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Рисунок 17"/>
          <p:cNvPicPr>
            <a:picLocks noChangeAspect="1"/>
          </p:cNvPicPr>
          <p:nvPr/>
        </p:nvPicPr>
        <p:blipFill>
          <a:blip r:embed="rId8"/>
          <a:stretch>
            <a:fillRect/>
          </a:stretch>
        </p:blipFill>
        <p:spPr>
          <a:xfrm>
            <a:off x="983302" y="1167227"/>
            <a:ext cx="757153" cy="779422"/>
          </a:xfrm>
          <a:prstGeom prst="rect">
            <a:avLst/>
          </a:prstGeom>
        </p:spPr>
      </p:pic>
      <p:sp>
        <p:nvSpPr>
          <p:cNvPr id="12" name="Прямоугольник 11"/>
          <p:cNvSpPr/>
          <p:nvPr/>
        </p:nvSpPr>
        <p:spPr>
          <a:xfrm>
            <a:off x="1815878" y="1223433"/>
            <a:ext cx="5343525" cy="461665"/>
          </a:xfrm>
          <a:prstGeom prst="rect">
            <a:avLst/>
          </a:prstGeom>
        </p:spPr>
        <p:txBody>
          <a:bodyPr>
            <a:spAutoFit/>
          </a:bodyPr>
          <a:lstStyle/>
          <a:p>
            <a:r>
              <a:rPr lang="ru-RU" sz="1200" dirty="0"/>
              <a:t>МИНИСТЕРСТВО ЭКОНОМИЧЕСКОГО</a:t>
            </a:r>
            <a:endParaRPr lang="en-US" sz="1200" dirty="0"/>
          </a:p>
          <a:p>
            <a:r>
              <a:rPr lang="ru-RU" sz="1200" dirty="0"/>
              <a:t>РАЗВИТИЯ РЕСПУБЛИКИ АЛТАЙ</a:t>
            </a:r>
          </a:p>
        </p:txBody>
      </p:sp>
      <p:pic>
        <p:nvPicPr>
          <p:cNvPr id="20" name="Рисунок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3863" y="-14509"/>
            <a:ext cx="2466975" cy="1847850"/>
          </a:xfrm>
          <a:prstGeom prst="rect">
            <a:avLst/>
          </a:prstGeom>
        </p:spPr>
      </p:pic>
    </p:spTree>
    <p:extLst>
      <p:ext uri="{BB962C8B-B14F-4D97-AF65-F5344CB8AC3E}">
        <p14:creationId xmlns:p14="http://schemas.microsoft.com/office/powerpoint/2010/main" val="2193403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3798" y="513860"/>
            <a:ext cx="9452883" cy="565283"/>
          </a:xfrm>
          <a:prstGeom prst="rect">
            <a:avLst/>
          </a:prstGeom>
        </p:spPr>
        <p:txBody>
          <a:bodyPr wrap="square">
            <a:spAutoFit/>
          </a:bodyPr>
          <a:lstStyle/>
          <a:p>
            <a:pPr lvl="0" algn="ctr">
              <a:lnSpc>
                <a:spcPct val="85000"/>
              </a:lnSpc>
              <a:defRPr/>
            </a:pPr>
            <a:r>
              <a:rPr lang="ru-RU" b="1"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dirty="0">
                <a:solidFill>
                  <a:schemeClr val="accent2">
                    <a:lumMod val="75000"/>
                  </a:schemeClr>
                </a:solidFill>
                <a:latin typeface="Arial Black" panose="020B0A04020102020204" pitchFamily="34" charset="0"/>
                <a:ea typeface="Roboto Black" panose="02000000000000000000" pitchFamily="2" charset="0"/>
              </a:rPr>
              <a:t>О</a:t>
            </a:r>
            <a:r>
              <a:rPr lang="ru-RU" b="1" dirty="0">
                <a:solidFill>
                  <a:schemeClr val="accent2">
                    <a:lumMod val="75000"/>
                  </a:schemeClr>
                </a:solidFill>
              </a:rPr>
              <a:t>бучающие мероприятия, направленные на повышение квалификации сотрудников субъектов малого и среднего предпринимательства </a:t>
            </a:r>
            <a:endParaRPr lang="ru-RU" b="1" dirty="0">
              <a:solidFill>
                <a:schemeClr val="accent2">
                  <a:lumMod val="75000"/>
                </a:schemeClr>
              </a:solidFill>
              <a:latin typeface="Arial Black" panose="020B0A04020102020204" pitchFamily="34" charset="0"/>
              <a:ea typeface="Roboto Black" panose="02000000000000000000" pitchFamily="2"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11" y="2604950"/>
            <a:ext cx="3902827" cy="4370885"/>
          </a:xfrm>
          <a:prstGeom prst="rect">
            <a:avLst/>
          </a:prstGeom>
        </p:spPr>
      </p:pic>
      <p:grpSp>
        <p:nvGrpSpPr>
          <p:cNvPr id="10" name="Группа 9"/>
          <p:cNvGrpSpPr/>
          <p:nvPr/>
        </p:nvGrpSpPr>
        <p:grpSpPr>
          <a:xfrm>
            <a:off x="427897" y="1282960"/>
            <a:ext cx="3336970" cy="917834"/>
            <a:chOff x="7421825" y="1751057"/>
            <a:chExt cx="3805187" cy="750093"/>
          </a:xfrm>
        </p:grpSpPr>
        <p:grpSp>
          <p:nvGrpSpPr>
            <p:cNvPr id="11" name="Группа 10"/>
            <p:cNvGrpSpPr/>
            <p:nvPr/>
          </p:nvGrpSpPr>
          <p:grpSpPr>
            <a:xfrm>
              <a:off x="7421825" y="1751057"/>
              <a:ext cx="3805187" cy="750093"/>
              <a:chOff x="915224" y="3310907"/>
              <a:chExt cx="3805187" cy="551506"/>
            </a:xfrm>
          </p:grpSpPr>
          <p:sp>
            <p:nvSpPr>
              <p:cNvPr id="13" name="Прямоугольник 12"/>
              <p:cNvSpPr/>
              <p:nvPr/>
            </p:nvSpPr>
            <p:spPr>
              <a:xfrm>
                <a:off x="1116016" y="3310907"/>
                <a:ext cx="3604395" cy="551506"/>
              </a:xfrm>
              <a:prstGeom prst="rect">
                <a:avLst/>
              </a:prstGeom>
              <a:solidFill>
                <a:srgbClr val="F2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200" b="1" dirty="0" smtClean="0">
                    <a:solidFill>
                      <a:schemeClr val="tx1"/>
                    </a:solidFill>
                  </a:rPr>
                  <a:t>      </a:t>
                </a:r>
                <a:r>
                  <a:rPr lang="ru-RU" sz="1200" b="1" dirty="0" smtClean="0">
                    <a:solidFill>
                      <a:schemeClr val="accent2">
                        <a:lumMod val="75000"/>
                      </a:schemeClr>
                    </a:solidFill>
                  </a:rPr>
                  <a:t>Обучающие </a:t>
                </a:r>
                <a:r>
                  <a:rPr lang="ru-RU" sz="1200" b="1" dirty="0">
                    <a:solidFill>
                      <a:schemeClr val="accent2">
                        <a:lumMod val="75000"/>
                      </a:schemeClr>
                    </a:solidFill>
                  </a:rPr>
                  <a:t>курсы  по системе менеджмента </a:t>
                </a:r>
                <a:r>
                  <a:rPr lang="ru-RU" sz="1200" b="1" dirty="0" smtClean="0">
                    <a:solidFill>
                      <a:schemeClr val="accent2">
                        <a:lumMod val="75000"/>
                      </a:schemeClr>
                    </a:solidFill>
                  </a:rPr>
                  <a:t>  безопасности </a:t>
                </a:r>
                <a:r>
                  <a:rPr lang="ru-RU" sz="1200" b="1" dirty="0">
                    <a:solidFill>
                      <a:schemeClr val="accent2">
                        <a:lumMod val="75000"/>
                      </a:schemeClr>
                    </a:solidFill>
                  </a:rPr>
                  <a:t>пищевой продукции стандарт ISO 22000,на принципах </a:t>
                </a:r>
                <a:r>
                  <a:rPr lang="ru-RU" sz="1200" b="1" dirty="0" smtClean="0">
                    <a:solidFill>
                      <a:schemeClr val="accent2">
                        <a:lumMod val="75000"/>
                      </a:schemeClr>
                    </a:solidFill>
                  </a:rPr>
                  <a:t>ХАССП </a:t>
                </a:r>
              </a:p>
              <a:p>
                <a:pPr lvl="0" algn="ctr">
                  <a:defRPr/>
                </a:pPr>
                <a:r>
                  <a:rPr lang="ru-RU" sz="1200" b="1" dirty="0" smtClean="0">
                    <a:solidFill>
                      <a:schemeClr val="accent2">
                        <a:lumMod val="75000"/>
                      </a:schemeClr>
                    </a:solidFill>
                  </a:rPr>
                  <a:t>15 </a:t>
                </a:r>
                <a:r>
                  <a:rPr lang="ru-RU" sz="1200" b="1" dirty="0" err="1" smtClean="0">
                    <a:solidFill>
                      <a:schemeClr val="accent2">
                        <a:lumMod val="75000"/>
                      </a:schemeClr>
                    </a:solidFill>
                  </a:rPr>
                  <a:t>сотр</a:t>
                </a:r>
                <a:r>
                  <a:rPr lang="ru-RU" sz="1200" b="1" dirty="0" smtClean="0">
                    <a:solidFill>
                      <a:schemeClr val="accent2">
                        <a:lumMod val="75000"/>
                      </a:schemeClr>
                    </a:solidFill>
                  </a:rPr>
                  <a:t>. </a:t>
                </a:r>
                <a:r>
                  <a:rPr lang="ru-RU" sz="1200" b="1" dirty="0" err="1" smtClean="0">
                    <a:solidFill>
                      <a:schemeClr val="accent2">
                        <a:lumMod val="75000"/>
                      </a:schemeClr>
                    </a:solidFill>
                  </a:rPr>
                  <a:t>смсп</a:t>
                </a:r>
                <a:r>
                  <a:rPr lang="ru-RU" sz="1200" b="1" dirty="0" smtClean="0">
                    <a:solidFill>
                      <a:schemeClr val="accent2">
                        <a:lumMod val="75000"/>
                      </a:schemeClr>
                    </a:solidFill>
                  </a:rPr>
                  <a:t> -165 </a:t>
                </a:r>
                <a:r>
                  <a:rPr lang="ru-RU" sz="1200" b="1" dirty="0" err="1" smtClean="0">
                    <a:solidFill>
                      <a:schemeClr val="accent2">
                        <a:lumMod val="75000"/>
                      </a:schemeClr>
                    </a:solidFill>
                  </a:rPr>
                  <a:t>т.р</a:t>
                </a:r>
                <a:r>
                  <a:rPr lang="ru-RU" sz="1200" b="1" dirty="0" smtClean="0">
                    <a:solidFill>
                      <a:schemeClr val="accent2">
                        <a:lumMod val="75000"/>
                      </a:schemeClr>
                    </a:solidFill>
                  </a:rPr>
                  <a:t>.</a:t>
                </a:r>
                <a:endParaRPr kumimoji="0" lang="ru-RU" sz="1200" b="1" i="0" u="none" strike="noStrike" kern="1200" cap="none" spc="0" normalizeH="0" baseline="0" noProof="0" dirty="0">
                  <a:ln>
                    <a:noFill/>
                  </a:ln>
                  <a:solidFill>
                    <a:schemeClr val="accent2">
                      <a:lumMod val="75000"/>
                    </a:schemeClr>
                  </a:solidFill>
                  <a:effectLst/>
                  <a:uLnTx/>
                  <a:uFillTx/>
                  <a:latin typeface="Calibri" panose="020F0502020204030204"/>
                </a:endParaRPr>
              </a:p>
            </p:txBody>
          </p:sp>
          <p:sp>
            <p:nvSpPr>
              <p:cNvPr id="14" name="Прямоугольник 13"/>
              <p:cNvSpPr/>
              <p:nvPr/>
            </p:nvSpPr>
            <p:spPr>
              <a:xfrm>
                <a:off x="954552" y="3341058"/>
                <a:ext cx="290923" cy="503354"/>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915224" y="3423873"/>
                <a:ext cx="399764" cy="318839"/>
              </a:xfrm>
              <a:prstGeom prst="rect">
                <a:avLst/>
              </a:prstGeom>
              <a:noFill/>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F7F2E5"/>
                    </a:solidFill>
                    <a:effectLst/>
                    <a:uLnTx/>
                    <a:uFillTx/>
                    <a:latin typeface="Arial Black" panose="020B0A04020102020204" pitchFamily="34" charset="0"/>
                    <a:ea typeface="+mn-ea"/>
                    <a:cs typeface="+mn-cs"/>
                  </a:rPr>
                  <a:t>7</a:t>
                </a:r>
                <a:endParaRPr kumimoji="0" lang="ru-RU" sz="1400" b="0" i="0" u="none" strike="noStrike" kern="1200" cap="none" spc="0" normalizeH="0" baseline="0" noProof="0" dirty="0">
                  <a:ln>
                    <a:noFill/>
                  </a:ln>
                  <a:solidFill>
                    <a:srgbClr val="F7F2E5"/>
                  </a:solidFill>
                  <a:effectLst/>
                  <a:uLnTx/>
                  <a:uFillTx/>
                  <a:latin typeface="Arial Black" panose="020B0A04020102020204" pitchFamily="34" charset="0"/>
                  <a:ea typeface="+mn-ea"/>
                  <a:cs typeface="+mn-cs"/>
                </a:endParaRPr>
              </a:p>
            </p:txBody>
          </p:sp>
        </p:grpSp>
        <p:sp>
          <p:nvSpPr>
            <p:cNvPr id="12" name="Прямоугольник 11"/>
            <p:cNvSpPr/>
            <p:nvPr/>
          </p:nvSpPr>
          <p:spPr>
            <a:xfrm>
              <a:off x="7860917" y="1981876"/>
              <a:ext cx="3102085" cy="25189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526"/>
                </a:spcAft>
                <a:buClrTx/>
                <a:buSzTx/>
                <a:buFontTx/>
                <a:buNone/>
                <a:tabLst/>
                <a:defRPr/>
              </a:pPr>
              <a:endParaRPr kumimoji="0" lang="ru-RU" sz="1403" b="1" i="0" u="none" strike="noStrike" kern="1200" cap="none" spc="0" normalizeH="0" baseline="0" noProof="0" dirty="0">
                <a:ln>
                  <a:noFill/>
                </a:ln>
                <a:solidFill>
                  <a:srgbClr val="562212"/>
                </a:solidFill>
                <a:effectLst/>
                <a:uLnTx/>
                <a:uFillTx/>
                <a:latin typeface="Arial" panose="020B0604020202020204" pitchFamily="34" charset="0"/>
                <a:ea typeface="+mn-ea"/>
                <a:cs typeface="Arial" panose="020B0604020202020204" pitchFamily="34" charset="0"/>
              </a:endParaRPr>
            </a:p>
          </p:txBody>
        </p:sp>
      </p:grpSp>
      <p:grpSp>
        <p:nvGrpSpPr>
          <p:cNvPr id="22" name="Группа 21"/>
          <p:cNvGrpSpPr/>
          <p:nvPr/>
        </p:nvGrpSpPr>
        <p:grpSpPr>
          <a:xfrm>
            <a:off x="6715113" y="1344212"/>
            <a:ext cx="3307772" cy="917002"/>
            <a:chOff x="7381952" y="2505574"/>
            <a:chExt cx="3771889" cy="685762"/>
          </a:xfrm>
        </p:grpSpPr>
        <p:grpSp>
          <p:nvGrpSpPr>
            <p:cNvPr id="23" name="Группа 22"/>
            <p:cNvGrpSpPr/>
            <p:nvPr/>
          </p:nvGrpSpPr>
          <p:grpSpPr>
            <a:xfrm>
              <a:off x="7381952" y="2505574"/>
              <a:ext cx="3771889" cy="685762"/>
              <a:chOff x="880753" y="3076900"/>
              <a:chExt cx="3771889" cy="504207"/>
            </a:xfrm>
          </p:grpSpPr>
          <p:sp>
            <p:nvSpPr>
              <p:cNvPr id="25" name="Прямоугольник 24"/>
              <p:cNvSpPr/>
              <p:nvPr/>
            </p:nvSpPr>
            <p:spPr>
              <a:xfrm>
                <a:off x="1150215" y="3077753"/>
                <a:ext cx="3502427" cy="503354"/>
              </a:xfrm>
              <a:prstGeom prst="rect">
                <a:avLst/>
              </a:prstGeom>
              <a:solidFill>
                <a:srgbClr val="F2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050" b="1" dirty="0" smtClean="0">
                    <a:solidFill>
                      <a:schemeClr val="accent2">
                        <a:lumMod val="75000"/>
                      </a:schemeClr>
                    </a:solidFill>
                  </a:rPr>
                  <a:t>       </a:t>
                </a:r>
                <a:r>
                  <a:rPr lang="ru-RU" sz="1200" b="1" dirty="0" smtClean="0">
                    <a:solidFill>
                      <a:schemeClr val="accent2">
                        <a:lumMod val="75000"/>
                      </a:schemeClr>
                    </a:solidFill>
                  </a:rPr>
                  <a:t>Обучающие </a:t>
                </a:r>
                <a:r>
                  <a:rPr lang="ru-RU" sz="1200" b="1" dirty="0">
                    <a:solidFill>
                      <a:schemeClr val="accent2">
                        <a:lumMod val="75000"/>
                      </a:schemeClr>
                    </a:solidFill>
                  </a:rPr>
                  <a:t>курсы на инструктора по горным   </a:t>
                </a:r>
                <a:r>
                  <a:rPr lang="ru-RU" sz="1200" b="1" dirty="0" smtClean="0">
                    <a:solidFill>
                      <a:schemeClr val="accent2">
                        <a:lumMod val="75000"/>
                      </a:schemeClr>
                    </a:solidFill>
                  </a:rPr>
                  <a:t>        лыжам </a:t>
                </a:r>
                <a:r>
                  <a:rPr lang="ru-RU" sz="1200" b="1" dirty="0">
                    <a:solidFill>
                      <a:schemeClr val="accent2">
                        <a:lumMod val="75000"/>
                      </a:schemeClr>
                    </a:solidFill>
                  </a:rPr>
                  <a:t>и сноуборду. </a:t>
                </a:r>
                <a:r>
                  <a:rPr lang="ru-RU" sz="1200" b="1" dirty="0" smtClean="0">
                    <a:solidFill>
                      <a:schemeClr val="accent2">
                        <a:lumMod val="75000"/>
                      </a:schemeClr>
                    </a:solidFill>
                  </a:rPr>
                  <a:t> (</a:t>
                </a:r>
                <a:r>
                  <a:rPr lang="ru-RU" sz="1200" b="1" dirty="0">
                    <a:solidFill>
                      <a:schemeClr val="accent2">
                        <a:lumMod val="75000"/>
                      </a:schemeClr>
                    </a:solidFill>
                  </a:rPr>
                  <a:t>инструктор начального уровня обучения) </a:t>
                </a:r>
                <a:endParaRPr lang="ru-RU" sz="1200" b="1" dirty="0" smtClean="0">
                  <a:solidFill>
                    <a:schemeClr val="accent2">
                      <a:lumMod val="75000"/>
                    </a:schemeClr>
                  </a:solidFill>
                </a:endParaRPr>
              </a:p>
              <a:p>
                <a:pPr algn="ctr">
                  <a:defRPr/>
                </a:pPr>
                <a:r>
                  <a:rPr lang="ru-RU" sz="1200" b="1" dirty="0" smtClean="0">
                    <a:solidFill>
                      <a:schemeClr val="accent2">
                        <a:lumMod val="75000"/>
                      </a:schemeClr>
                    </a:solidFill>
                  </a:rPr>
                  <a:t>10 </a:t>
                </a:r>
                <a:r>
                  <a:rPr lang="ru-RU" sz="1200" b="1" dirty="0" err="1" smtClean="0">
                    <a:solidFill>
                      <a:schemeClr val="accent2">
                        <a:lumMod val="75000"/>
                      </a:schemeClr>
                    </a:solidFill>
                  </a:rPr>
                  <a:t>смсп</a:t>
                </a:r>
                <a:r>
                  <a:rPr lang="ru-RU" sz="1200" b="1" dirty="0" smtClean="0">
                    <a:solidFill>
                      <a:schemeClr val="accent2">
                        <a:lumMod val="75000"/>
                      </a:schemeClr>
                    </a:solidFill>
                  </a:rPr>
                  <a:t> и сотрудники, 230 </a:t>
                </a:r>
                <a:r>
                  <a:rPr lang="ru-RU" sz="1200" b="1" dirty="0" err="1" smtClean="0">
                    <a:solidFill>
                      <a:schemeClr val="accent2">
                        <a:lumMod val="75000"/>
                      </a:schemeClr>
                    </a:solidFill>
                  </a:rPr>
                  <a:t>т.р</a:t>
                </a:r>
                <a:r>
                  <a:rPr lang="ru-RU" sz="1200" b="1" dirty="0" smtClean="0">
                    <a:solidFill>
                      <a:schemeClr val="accent2">
                        <a:lumMod val="75000"/>
                      </a:schemeClr>
                    </a:solidFill>
                  </a:rPr>
                  <a:t>.</a:t>
                </a:r>
                <a:endParaRPr lang="ru-RU" sz="1200" b="1" dirty="0">
                  <a:solidFill>
                    <a:schemeClr val="accent2">
                      <a:lumMod val="75000"/>
                    </a:schemeClr>
                  </a:solidFill>
                </a:endParaRPr>
              </a:p>
              <a:p>
                <a:pPr lvl="0" algn="ctr">
                  <a:defRPr/>
                </a:pPr>
                <a:endParaRPr kumimoji="0" lang="ru-RU" sz="1050" b="1" i="0" u="none" strike="noStrike" kern="1200" cap="none" spc="0" normalizeH="0" baseline="0" noProof="0" dirty="0">
                  <a:ln>
                    <a:noFill/>
                  </a:ln>
                  <a:solidFill>
                    <a:schemeClr val="accent2">
                      <a:lumMod val="75000"/>
                    </a:schemeClr>
                  </a:solidFill>
                  <a:effectLst/>
                  <a:uLnTx/>
                  <a:uFillTx/>
                  <a:latin typeface="Calibri" panose="020F0502020204030204"/>
                </a:endParaRPr>
              </a:p>
            </p:txBody>
          </p:sp>
          <p:sp>
            <p:nvSpPr>
              <p:cNvPr id="26" name="Прямоугольник 25"/>
              <p:cNvSpPr/>
              <p:nvPr/>
            </p:nvSpPr>
            <p:spPr>
              <a:xfrm>
                <a:off x="921979" y="3076900"/>
                <a:ext cx="290923" cy="503354"/>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880753" y="3152102"/>
                <a:ext cx="573846" cy="318839"/>
              </a:xfrm>
              <a:prstGeom prst="rect">
                <a:avLst/>
              </a:prstGeom>
              <a:noFill/>
            </p:spPr>
            <p:txBody>
              <a:bodyPr wrap="square" rtlCol="0" anchor="ctr">
                <a:noAutofit/>
              </a:bodyPr>
              <a:lstStyle>
                <a:defPPr>
                  <a:defRPr lang="en-US"/>
                </a:defPPr>
                <a:lvl1pPr>
                  <a:defRPr sz="1300">
                    <a:solidFill>
                      <a:srgbClr val="F7F2E5"/>
                    </a:solidFill>
                    <a:latin typeface="Arial Black" panose="020B0A040201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noProof="0" dirty="0"/>
                  <a:t>8</a:t>
                </a:r>
                <a:endParaRPr kumimoji="0" lang="ru-RU" sz="1400" b="0" i="0" u="none" strike="noStrike" kern="1200" cap="none" spc="0" normalizeH="0" baseline="0" noProof="0" dirty="0">
                  <a:ln>
                    <a:noFill/>
                  </a:ln>
                  <a:solidFill>
                    <a:srgbClr val="F7F2E5"/>
                  </a:solidFill>
                  <a:effectLst/>
                  <a:uLnTx/>
                  <a:uFillTx/>
                  <a:latin typeface="Arial Black" panose="020B0A04020102020204" pitchFamily="34" charset="0"/>
                  <a:ea typeface="+mn-ea"/>
                  <a:cs typeface="+mn-cs"/>
                </a:endParaRPr>
              </a:p>
            </p:txBody>
          </p:sp>
        </p:grpSp>
        <p:sp>
          <p:nvSpPr>
            <p:cNvPr id="24" name="Прямоугольник 23"/>
            <p:cNvSpPr/>
            <p:nvPr/>
          </p:nvSpPr>
          <p:spPr>
            <a:xfrm>
              <a:off x="7815831" y="2726056"/>
              <a:ext cx="3109529" cy="230165"/>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526"/>
                </a:spcAft>
                <a:buClrTx/>
                <a:buSzTx/>
                <a:buFontTx/>
                <a:buNone/>
                <a:tabLst/>
                <a:defRPr/>
              </a:pPr>
              <a:endParaRPr kumimoji="0" lang="ru-RU" sz="1400" b="1" i="0" u="none" strike="noStrike" kern="1200" cap="none" spc="0" normalizeH="0" baseline="0" noProof="0" dirty="0">
                <a:ln>
                  <a:noFill/>
                </a:ln>
                <a:solidFill>
                  <a:srgbClr val="562212"/>
                </a:solidFill>
                <a:effectLst/>
                <a:uLnTx/>
                <a:uFillTx/>
                <a:latin typeface="Arial" panose="020B0604020202020204" pitchFamily="34" charset="0"/>
                <a:ea typeface="+mn-ea"/>
                <a:cs typeface="Arial" panose="020B0604020202020204" pitchFamily="34" charset="0"/>
              </a:endParaRPr>
            </a:p>
          </p:txBody>
        </p:sp>
      </p:grpSp>
      <p:pic>
        <p:nvPicPr>
          <p:cNvPr id="1026" name="Picture 2" descr="30bcd826-7e12-4813-99b3-a5970469367f"/>
          <p:cNvPicPr>
            <a:picLocks noChangeAspect="1" noChangeArrowheads="1"/>
          </p:cNvPicPr>
          <p:nvPr/>
        </p:nvPicPr>
        <p:blipFill>
          <a:blip r:embed="rId4" cstate="print">
            <a:extLst>
              <a:ext uri="{28A0092B-C50C-407E-A947-70E740481C1C}">
                <a14:useLocalDpi xmlns:a14="http://schemas.microsoft.com/office/drawing/2010/main" val="0"/>
              </a:ext>
            </a:extLst>
          </a:blip>
          <a:srcRect b="3557"/>
          <a:stretch>
            <a:fillRect/>
          </a:stretch>
        </p:blipFill>
        <p:spPr bwMode="auto">
          <a:xfrm>
            <a:off x="5391539" y="2404604"/>
            <a:ext cx="4131707" cy="260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86ec63fc-f49c-4dda-91a3-eeb3debb4d00"/>
          <p:cNvPicPr>
            <a:picLocks noChangeAspect="1" noChangeArrowheads="1"/>
          </p:cNvPicPr>
          <p:nvPr/>
        </p:nvPicPr>
        <p:blipFill>
          <a:blip r:embed="rId5" cstate="print">
            <a:extLst>
              <a:ext uri="{28A0092B-C50C-407E-A947-70E740481C1C}">
                <a14:useLocalDpi xmlns:a14="http://schemas.microsoft.com/office/drawing/2010/main" val="0"/>
              </a:ext>
            </a:extLst>
          </a:blip>
          <a:srcRect t="10947" b="18314"/>
          <a:stretch>
            <a:fillRect/>
          </a:stretch>
        </p:blipFill>
        <p:spPr bwMode="auto">
          <a:xfrm>
            <a:off x="6168780" y="5232813"/>
            <a:ext cx="3659972" cy="208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Группа 39"/>
          <p:cNvGrpSpPr/>
          <p:nvPr/>
        </p:nvGrpSpPr>
        <p:grpSpPr>
          <a:xfrm rot="18796946" flipH="1">
            <a:off x="277734" y="2309284"/>
            <a:ext cx="1001473" cy="1548657"/>
            <a:chOff x="4289377" y="1851949"/>
            <a:chExt cx="1284790" cy="1132499"/>
          </a:xfrm>
        </p:grpSpPr>
        <p:cxnSp>
          <p:nvCxnSpPr>
            <p:cNvPr id="41" name="Прямая соединительная линия 40"/>
            <p:cNvCxnSpPr/>
            <p:nvPr/>
          </p:nvCxnSpPr>
          <p:spPr>
            <a:xfrm>
              <a:off x="4289377" y="1851949"/>
              <a:ext cx="509286" cy="0"/>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4798663" y="1851949"/>
              <a:ext cx="775504" cy="1132499"/>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grpSp>
      <p:grpSp>
        <p:nvGrpSpPr>
          <p:cNvPr id="43" name="Группа 42"/>
          <p:cNvGrpSpPr/>
          <p:nvPr/>
        </p:nvGrpSpPr>
        <p:grpSpPr>
          <a:xfrm rot="3556007">
            <a:off x="9241748" y="2524298"/>
            <a:ext cx="913081" cy="764774"/>
            <a:chOff x="4289377" y="1851949"/>
            <a:chExt cx="1284790" cy="1132499"/>
          </a:xfrm>
        </p:grpSpPr>
        <p:cxnSp>
          <p:nvCxnSpPr>
            <p:cNvPr id="44" name="Прямая соединительная линия 43"/>
            <p:cNvCxnSpPr/>
            <p:nvPr/>
          </p:nvCxnSpPr>
          <p:spPr>
            <a:xfrm>
              <a:off x="4289377" y="1851949"/>
              <a:ext cx="509286" cy="0"/>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4798663" y="1851949"/>
              <a:ext cx="775504" cy="1132499"/>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7975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Таблица 13"/>
          <p:cNvGraphicFramePr>
            <a:graphicFrameLocks noGrp="1"/>
          </p:cNvGraphicFramePr>
          <p:nvPr>
            <p:extLst>
              <p:ext uri="{D42A27DB-BD31-4B8C-83A1-F6EECF244321}">
                <p14:modId xmlns:p14="http://schemas.microsoft.com/office/powerpoint/2010/main" val="4043482279"/>
              </p:ext>
            </p:extLst>
          </p:nvPr>
        </p:nvGraphicFramePr>
        <p:xfrm>
          <a:off x="652651" y="1132019"/>
          <a:ext cx="9462309" cy="5894678"/>
        </p:xfrm>
        <a:graphic>
          <a:graphicData uri="http://schemas.openxmlformats.org/drawingml/2006/table">
            <a:tbl>
              <a:tblPr firstRow="1" bandRow="1">
                <a:tableStyleId>{5C22544A-7EE6-4342-B048-85BDC9FD1C3A}</a:tableStyleId>
              </a:tblPr>
              <a:tblGrid>
                <a:gridCol w="3154103"/>
                <a:gridCol w="3154103"/>
                <a:gridCol w="3154103"/>
              </a:tblGrid>
              <a:tr h="1141996">
                <a:tc>
                  <a:txBody>
                    <a:bodyPr/>
                    <a:lstStyle/>
                    <a:p>
                      <a:r>
                        <a:rPr lang="ru-RU" sz="1800" dirty="0" smtClean="0"/>
                        <a:t>Наименование мероприятий</a:t>
                      </a:r>
                      <a:endParaRPr lang="ru-RU" sz="1800" dirty="0"/>
                    </a:p>
                  </a:txBody>
                  <a:tcPr>
                    <a:solidFill>
                      <a:schemeClr val="accent2"/>
                    </a:solidFill>
                  </a:tcPr>
                </a:tc>
                <a:tc>
                  <a:txBody>
                    <a:bodyPr/>
                    <a:lstStyle/>
                    <a:p>
                      <a:r>
                        <a:rPr lang="ru-RU" sz="1800" dirty="0" smtClean="0"/>
                        <a:t>Количество субъектов</a:t>
                      </a:r>
                      <a:r>
                        <a:rPr lang="ru-RU" sz="1800" baseline="0" dirty="0" smtClean="0"/>
                        <a:t> МСП, </a:t>
                      </a:r>
                      <a:r>
                        <a:rPr lang="ru-RU" sz="1800" baseline="0" dirty="0" err="1" smtClean="0"/>
                        <a:t>физ.лиц</a:t>
                      </a:r>
                      <a:r>
                        <a:rPr lang="ru-RU" sz="1800" baseline="0" dirty="0" smtClean="0"/>
                        <a:t>. которые получили услугу</a:t>
                      </a:r>
                      <a:endParaRPr lang="ru-RU" sz="1800" dirty="0"/>
                    </a:p>
                  </a:txBody>
                  <a:tcPr>
                    <a:solidFill>
                      <a:schemeClr val="accent2"/>
                    </a:solidFill>
                  </a:tcPr>
                </a:tc>
                <a:tc>
                  <a:txBody>
                    <a:bodyPr/>
                    <a:lstStyle/>
                    <a:p>
                      <a:pPr algn="ctr"/>
                      <a:r>
                        <a:rPr lang="ru-RU" sz="1800" dirty="0" smtClean="0"/>
                        <a:t>Расходы,</a:t>
                      </a:r>
                      <a:r>
                        <a:rPr lang="ru-RU" sz="1800" baseline="0" dirty="0" smtClean="0"/>
                        <a:t> тыс. руб.</a:t>
                      </a:r>
                      <a:endParaRPr lang="ru-RU" sz="1800" dirty="0"/>
                    </a:p>
                  </a:txBody>
                  <a:tcPr>
                    <a:solidFill>
                      <a:schemeClr val="accent2"/>
                    </a:solidFill>
                  </a:tcPr>
                </a:tc>
              </a:tr>
              <a:tr h="1100325">
                <a:tc>
                  <a:txBody>
                    <a:bodyPr/>
                    <a:lstStyle/>
                    <a:p>
                      <a:pPr algn="l"/>
                      <a:r>
                        <a:rPr lang="ru-RU" sz="1600" b="1" dirty="0" smtClean="0">
                          <a:solidFill>
                            <a:schemeClr val="accent2">
                              <a:lumMod val="75000"/>
                            </a:schemeClr>
                          </a:solidFill>
                        </a:rPr>
                        <a:t>Автоматизация системы бронирования отелей   при работе с 2 и более сайтами бронирования (семинар в онлайн режиме)</a:t>
                      </a:r>
                      <a:endParaRPr lang="ru-RU" sz="1600" dirty="0">
                        <a:solidFill>
                          <a:schemeClr val="accent2">
                            <a:lumMod val="75000"/>
                          </a:schemeClr>
                        </a:solidFill>
                      </a:endParaRPr>
                    </a:p>
                  </a:txBody>
                  <a:tcPr>
                    <a:solidFill>
                      <a:schemeClr val="accent2">
                        <a:lumMod val="40000"/>
                        <a:lumOff val="60000"/>
                      </a:schemeClr>
                    </a:solidFill>
                  </a:tcPr>
                </a:tc>
                <a:tc>
                  <a:txBody>
                    <a:bodyPr/>
                    <a:lstStyle/>
                    <a:p>
                      <a:r>
                        <a:rPr lang="ru-RU" sz="1600" dirty="0" smtClean="0">
                          <a:solidFill>
                            <a:schemeClr val="accent2">
                              <a:lumMod val="75000"/>
                            </a:schemeClr>
                          </a:solidFill>
                        </a:rPr>
                        <a:t>12 </a:t>
                      </a:r>
                      <a:r>
                        <a:rPr lang="ru-RU" sz="1600" dirty="0" err="1" smtClean="0">
                          <a:solidFill>
                            <a:schemeClr val="accent2">
                              <a:lumMod val="75000"/>
                            </a:schemeClr>
                          </a:solidFill>
                        </a:rPr>
                        <a:t>смсп</a:t>
                      </a:r>
                      <a:r>
                        <a:rPr lang="ru-RU" sz="1600" dirty="0" smtClean="0">
                          <a:solidFill>
                            <a:schemeClr val="accent2">
                              <a:lumMod val="75000"/>
                            </a:schemeClr>
                          </a:solidFill>
                        </a:rPr>
                        <a:t>, 6 </a:t>
                      </a:r>
                      <a:r>
                        <a:rPr lang="ru-RU" sz="1600" dirty="0" err="1" smtClean="0">
                          <a:solidFill>
                            <a:schemeClr val="accent2">
                              <a:lumMod val="75000"/>
                            </a:schemeClr>
                          </a:solidFill>
                        </a:rPr>
                        <a:t>физ.лиц</a:t>
                      </a:r>
                      <a:r>
                        <a:rPr lang="ru-RU" sz="1600" dirty="0" smtClean="0">
                          <a:solidFill>
                            <a:schemeClr val="accent2">
                              <a:lumMod val="75000"/>
                            </a:schemeClr>
                          </a:solidFill>
                        </a:rPr>
                        <a:t>.</a:t>
                      </a:r>
                      <a:endParaRPr lang="ru-RU" sz="1600" dirty="0">
                        <a:solidFill>
                          <a:schemeClr val="accent2">
                            <a:lumMod val="75000"/>
                          </a:schemeClr>
                        </a:solidFill>
                      </a:endParaRPr>
                    </a:p>
                  </a:txBody>
                  <a:tcPr>
                    <a:solidFill>
                      <a:schemeClr val="accent2">
                        <a:lumMod val="40000"/>
                        <a:lumOff val="60000"/>
                      </a:schemeClr>
                    </a:solidFill>
                  </a:tcPr>
                </a:tc>
                <a:tc>
                  <a:txBody>
                    <a:bodyPr/>
                    <a:lstStyle/>
                    <a:p>
                      <a:r>
                        <a:rPr lang="ru-RU" sz="1600" dirty="0" smtClean="0">
                          <a:solidFill>
                            <a:schemeClr val="accent2">
                              <a:lumMod val="75000"/>
                            </a:schemeClr>
                          </a:solidFill>
                        </a:rPr>
                        <a:t>40</a:t>
                      </a:r>
                      <a:endParaRPr lang="ru-RU" sz="1600" dirty="0">
                        <a:solidFill>
                          <a:schemeClr val="accent2">
                            <a:lumMod val="75000"/>
                          </a:schemeClr>
                        </a:solidFill>
                      </a:endParaRPr>
                    </a:p>
                  </a:txBody>
                  <a:tcPr>
                    <a:solidFill>
                      <a:schemeClr val="accent2">
                        <a:lumMod val="40000"/>
                        <a:lumOff val="60000"/>
                      </a:schemeClr>
                    </a:solidFill>
                  </a:tcPr>
                </a:tc>
              </a:tr>
              <a:tr h="2341717">
                <a:tc>
                  <a:txBody>
                    <a:bodyPr/>
                    <a:lstStyle/>
                    <a:p>
                      <a:pPr algn="l"/>
                      <a:r>
                        <a:rPr lang="ru-RU" sz="1600" b="1" dirty="0" smtClean="0">
                          <a:solidFill>
                            <a:schemeClr val="accent2">
                              <a:lumMod val="75000"/>
                            </a:schemeClr>
                          </a:solidFill>
                        </a:rPr>
                        <a:t>Бухгалтерский учет и </a:t>
                      </a:r>
                      <a:r>
                        <a:rPr lang="ru-RU" sz="1600" b="1" dirty="0" err="1" smtClean="0">
                          <a:solidFill>
                            <a:schemeClr val="accent2">
                              <a:lumMod val="75000"/>
                            </a:schemeClr>
                          </a:solidFill>
                        </a:rPr>
                        <a:t>налогооблажение</a:t>
                      </a:r>
                      <a:r>
                        <a:rPr lang="ru-RU" sz="1600" b="1" dirty="0" smtClean="0">
                          <a:solidFill>
                            <a:schemeClr val="accent2">
                              <a:lumMod val="75000"/>
                            </a:schemeClr>
                          </a:solidFill>
                        </a:rPr>
                        <a:t> СМСП</a:t>
                      </a:r>
                    </a:p>
                    <a:p>
                      <a:pPr algn="l"/>
                      <a:r>
                        <a:rPr lang="ru-RU" sz="1600" b="1" dirty="0" smtClean="0">
                          <a:solidFill>
                            <a:schemeClr val="accent2">
                              <a:lumMod val="75000"/>
                            </a:schemeClr>
                          </a:solidFill>
                        </a:rPr>
                        <a:t>-выбор системы оплаты труда;</a:t>
                      </a:r>
                    </a:p>
                    <a:p>
                      <a:pPr algn="l"/>
                      <a:r>
                        <a:rPr lang="ru-RU" sz="1600" b="1" dirty="0" smtClean="0">
                          <a:solidFill>
                            <a:schemeClr val="accent2">
                              <a:lumMod val="75000"/>
                            </a:schemeClr>
                          </a:solidFill>
                        </a:rPr>
                        <a:t>-выбор системы налогообложения;</a:t>
                      </a:r>
                    </a:p>
                    <a:p>
                      <a:pPr algn="l"/>
                      <a:r>
                        <a:rPr lang="ru-RU" sz="1600" b="1" dirty="0" smtClean="0">
                          <a:solidFill>
                            <a:schemeClr val="accent2">
                              <a:lumMod val="75000"/>
                            </a:schemeClr>
                          </a:solidFill>
                        </a:rPr>
                        <a:t>-автоматизация Б/у;</a:t>
                      </a:r>
                    </a:p>
                    <a:p>
                      <a:pPr algn="l"/>
                      <a:r>
                        <a:rPr lang="ru-RU" sz="1600" b="1" dirty="0" smtClean="0">
                          <a:solidFill>
                            <a:schemeClr val="accent2">
                              <a:lumMod val="75000"/>
                            </a:schemeClr>
                          </a:solidFill>
                        </a:rPr>
                        <a:t>-аутсорсинг.</a:t>
                      </a:r>
                    </a:p>
                    <a:p>
                      <a:pPr algn="l"/>
                      <a:r>
                        <a:rPr kumimoji="0" lang="ru-RU" sz="1600" b="1" i="0" u="none" strike="noStrike" kern="1200" cap="none" spc="0" normalizeH="0" baseline="0" noProof="0" dirty="0" smtClean="0">
                          <a:ln>
                            <a:noFill/>
                          </a:ln>
                          <a:solidFill>
                            <a:schemeClr val="accent2">
                              <a:lumMod val="75000"/>
                            </a:schemeClr>
                          </a:solidFill>
                          <a:effectLst/>
                          <a:uLnTx/>
                          <a:uFillTx/>
                          <a:latin typeface="+mn-lt"/>
                        </a:rPr>
                        <a:t>(семинар в онлайн режиме)</a:t>
                      </a:r>
                    </a:p>
                    <a:p>
                      <a:pPr algn="l"/>
                      <a:endParaRPr lang="ru-RU" sz="1600" dirty="0">
                        <a:solidFill>
                          <a:schemeClr val="accent2">
                            <a:lumMod val="75000"/>
                          </a:schemeClr>
                        </a:solidFill>
                      </a:endParaRPr>
                    </a:p>
                  </a:txBody>
                  <a:tcPr>
                    <a:solidFill>
                      <a:schemeClr val="accent2">
                        <a:lumMod val="40000"/>
                        <a:lumOff val="60000"/>
                      </a:schemeClr>
                    </a:solidFill>
                  </a:tcPr>
                </a:tc>
                <a:tc>
                  <a:txBody>
                    <a:bodyPr/>
                    <a:lstStyle/>
                    <a:p>
                      <a:r>
                        <a:rPr lang="ru-RU" sz="1600" dirty="0" smtClean="0">
                          <a:solidFill>
                            <a:schemeClr val="accent2">
                              <a:lumMod val="75000"/>
                            </a:schemeClr>
                          </a:solidFill>
                        </a:rPr>
                        <a:t>15 </a:t>
                      </a:r>
                      <a:r>
                        <a:rPr lang="ru-RU" sz="1600" dirty="0" err="1" smtClean="0">
                          <a:solidFill>
                            <a:schemeClr val="accent2">
                              <a:lumMod val="75000"/>
                            </a:schemeClr>
                          </a:solidFill>
                        </a:rPr>
                        <a:t>смсп</a:t>
                      </a:r>
                      <a:r>
                        <a:rPr lang="ru-RU" sz="1600" dirty="0" smtClean="0">
                          <a:solidFill>
                            <a:schemeClr val="accent2">
                              <a:lumMod val="75000"/>
                            </a:schemeClr>
                          </a:solidFill>
                        </a:rPr>
                        <a:t>, 10 </a:t>
                      </a:r>
                      <a:r>
                        <a:rPr lang="ru-RU" sz="1600" dirty="0" err="1" smtClean="0">
                          <a:solidFill>
                            <a:schemeClr val="accent2">
                              <a:lumMod val="75000"/>
                            </a:schemeClr>
                          </a:solidFill>
                        </a:rPr>
                        <a:t>ф.л</a:t>
                      </a:r>
                      <a:r>
                        <a:rPr lang="ru-RU" sz="1600" dirty="0" smtClean="0">
                          <a:solidFill>
                            <a:schemeClr val="accent2">
                              <a:lumMod val="75000"/>
                            </a:schemeClr>
                          </a:solidFill>
                        </a:rPr>
                        <a:t>.</a:t>
                      </a:r>
                      <a:endParaRPr lang="ru-RU" sz="1600" dirty="0">
                        <a:solidFill>
                          <a:schemeClr val="accent2">
                            <a:lumMod val="75000"/>
                          </a:schemeClr>
                        </a:solidFill>
                      </a:endParaRPr>
                    </a:p>
                  </a:txBody>
                  <a:tcPr>
                    <a:solidFill>
                      <a:schemeClr val="accent2">
                        <a:lumMod val="40000"/>
                        <a:lumOff val="60000"/>
                      </a:schemeClr>
                    </a:solidFill>
                  </a:tcPr>
                </a:tc>
                <a:tc>
                  <a:txBody>
                    <a:bodyPr/>
                    <a:lstStyle/>
                    <a:p>
                      <a:r>
                        <a:rPr lang="ru-RU" sz="1600" dirty="0" smtClean="0">
                          <a:solidFill>
                            <a:schemeClr val="accent2">
                              <a:lumMod val="75000"/>
                            </a:schemeClr>
                          </a:solidFill>
                        </a:rPr>
                        <a:t>40</a:t>
                      </a:r>
                      <a:endParaRPr lang="ru-RU" sz="1600" dirty="0">
                        <a:solidFill>
                          <a:schemeClr val="accent2">
                            <a:lumMod val="75000"/>
                          </a:schemeClr>
                        </a:solidFill>
                      </a:endParaRPr>
                    </a:p>
                  </a:txBody>
                  <a:tcPr>
                    <a:solidFill>
                      <a:schemeClr val="accent2">
                        <a:lumMod val="40000"/>
                        <a:lumOff val="60000"/>
                      </a:schemeClr>
                    </a:solidFill>
                  </a:tcPr>
                </a:tc>
              </a:tr>
              <a:tr h="1100325">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ru-RU" sz="1600" b="1" dirty="0" smtClean="0">
                          <a:solidFill>
                            <a:schemeClr val="accent2">
                              <a:lumMod val="75000"/>
                            </a:schemeClr>
                          </a:solidFill>
                        </a:rPr>
                        <a:t>Управление временем.</a:t>
                      </a:r>
                      <a:r>
                        <a:rPr lang="ru-RU" sz="1600" b="1" baseline="0" dirty="0" smtClean="0">
                          <a:solidFill>
                            <a:schemeClr val="accent2">
                              <a:lumMod val="75000"/>
                            </a:schemeClr>
                          </a:solidFill>
                        </a:rPr>
                        <a:t> Мотивация.</a:t>
                      </a:r>
                      <a:endParaRPr lang="ru-RU" sz="1600" b="1" dirty="0" smtClean="0">
                        <a:solidFill>
                          <a:schemeClr val="accent2">
                            <a:lumMod val="75000"/>
                          </a:schemeClr>
                        </a:solidFill>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chemeClr val="accent2">
                              <a:lumMod val="75000"/>
                            </a:schemeClr>
                          </a:solidFill>
                          <a:effectLst/>
                          <a:uLnTx/>
                          <a:uFillTx/>
                          <a:latin typeface="+mn-lt"/>
                        </a:rPr>
                        <a:t>(тренинг в онлайн режиме)</a:t>
                      </a:r>
                    </a:p>
                    <a:p>
                      <a:endParaRPr lang="ru-RU" sz="1600" dirty="0">
                        <a:solidFill>
                          <a:schemeClr val="accent2">
                            <a:lumMod val="75000"/>
                          </a:schemeClr>
                        </a:solidFill>
                      </a:endParaRPr>
                    </a:p>
                  </a:txBody>
                  <a:tcPr>
                    <a:solidFill>
                      <a:schemeClr val="accent2">
                        <a:lumMod val="40000"/>
                        <a:lumOff val="60000"/>
                      </a:schemeClr>
                    </a:solidFill>
                  </a:tcPr>
                </a:tc>
                <a:tc>
                  <a:txBody>
                    <a:bodyPr/>
                    <a:lstStyle/>
                    <a:p>
                      <a:r>
                        <a:rPr lang="ru-RU" sz="1600" dirty="0" smtClean="0">
                          <a:solidFill>
                            <a:schemeClr val="accent2">
                              <a:lumMod val="75000"/>
                            </a:schemeClr>
                          </a:solidFill>
                        </a:rPr>
                        <a:t>15 </a:t>
                      </a:r>
                      <a:r>
                        <a:rPr lang="ru-RU" sz="1600" dirty="0" err="1" smtClean="0">
                          <a:solidFill>
                            <a:schemeClr val="accent2">
                              <a:lumMod val="75000"/>
                            </a:schemeClr>
                          </a:solidFill>
                        </a:rPr>
                        <a:t>смсп</a:t>
                      </a:r>
                      <a:r>
                        <a:rPr lang="ru-RU" sz="1600" dirty="0" smtClean="0">
                          <a:solidFill>
                            <a:schemeClr val="accent2">
                              <a:lumMod val="75000"/>
                            </a:schemeClr>
                          </a:solidFill>
                        </a:rPr>
                        <a:t>, 10 </a:t>
                      </a:r>
                      <a:r>
                        <a:rPr lang="ru-RU" sz="1600" dirty="0" err="1" smtClean="0">
                          <a:solidFill>
                            <a:schemeClr val="accent2">
                              <a:lumMod val="75000"/>
                            </a:schemeClr>
                          </a:solidFill>
                        </a:rPr>
                        <a:t>ф.л</a:t>
                      </a:r>
                      <a:r>
                        <a:rPr lang="ru-RU" sz="1600" dirty="0" smtClean="0">
                          <a:solidFill>
                            <a:schemeClr val="accent2">
                              <a:lumMod val="75000"/>
                            </a:schemeClr>
                          </a:solidFill>
                        </a:rPr>
                        <a:t>.</a:t>
                      </a:r>
                      <a:endParaRPr lang="ru-RU" sz="1600" dirty="0">
                        <a:solidFill>
                          <a:schemeClr val="accent2">
                            <a:lumMod val="75000"/>
                          </a:schemeClr>
                        </a:solidFill>
                      </a:endParaRPr>
                    </a:p>
                  </a:txBody>
                  <a:tcPr>
                    <a:solidFill>
                      <a:schemeClr val="accent2">
                        <a:lumMod val="40000"/>
                        <a:lumOff val="60000"/>
                      </a:schemeClr>
                    </a:solidFill>
                  </a:tcPr>
                </a:tc>
                <a:tc>
                  <a:txBody>
                    <a:bodyPr/>
                    <a:lstStyle/>
                    <a:p>
                      <a:r>
                        <a:rPr lang="ru-RU" sz="1600" dirty="0" smtClean="0">
                          <a:solidFill>
                            <a:schemeClr val="accent2">
                              <a:lumMod val="75000"/>
                            </a:schemeClr>
                          </a:solidFill>
                        </a:rPr>
                        <a:t>101</a:t>
                      </a:r>
                      <a:endParaRPr lang="ru-RU" sz="1600" dirty="0">
                        <a:solidFill>
                          <a:schemeClr val="accent2">
                            <a:lumMod val="75000"/>
                          </a:schemeClr>
                        </a:solidFill>
                      </a:endParaRPr>
                    </a:p>
                  </a:txBody>
                  <a:tcPr>
                    <a:solidFill>
                      <a:schemeClr val="accent2">
                        <a:lumMod val="40000"/>
                        <a:lumOff val="60000"/>
                      </a:schemeClr>
                    </a:solidFill>
                  </a:tcPr>
                </a:tc>
              </a:tr>
            </a:tbl>
          </a:graphicData>
        </a:graphic>
      </p:graphicFrame>
      <p:sp>
        <p:nvSpPr>
          <p:cNvPr id="6" name="TextBox 5"/>
          <p:cNvSpPr txBox="1"/>
          <p:nvPr/>
        </p:nvSpPr>
        <p:spPr>
          <a:xfrm>
            <a:off x="905221" y="331287"/>
            <a:ext cx="8438340" cy="800732"/>
          </a:xfrm>
          <a:prstGeom prst="rect">
            <a:avLst/>
          </a:prstGeom>
          <a:noFill/>
        </p:spPr>
        <p:txBody>
          <a:bodyPr wrap="square" rtlCol="0">
            <a:spAutoFit/>
          </a:bodyPr>
          <a:lstStyle/>
          <a:p>
            <a:pPr lvl="0" algn="ctr">
              <a:lnSpc>
                <a:spcPct val="85000"/>
              </a:lnSpc>
              <a:defRPr/>
            </a:pPr>
            <a:r>
              <a:rPr lang="ru-RU" dirty="0" smtClean="0">
                <a:solidFill>
                  <a:srgbClr val="562212"/>
                </a:solidFill>
                <a:latin typeface="Arial Black" panose="020B0A04020102020204" pitchFamily="34" charset="0"/>
              </a:rPr>
              <a:t>7. </a:t>
            </a:r>
            <a:r>
              <a:rPr lang="ru-RU" b="1" dirty="0" smtClean="0">
                <a:solidFill>
                  <a:schemeClr val="accent2">
                    <a:lumMod val="75000"/>
                  </a:schemeClr>
                </a:solidFill>
              </a:rPr>
              <a:t>Проведение мастер-классов, тренингов, семинаров (по перечню образовательных программ, отобранных Министерством экономического развития Российской Федерации)</a:t>
            </a:r>
            <a:r>
              <a:rPr lang="ru-RU" b="1" noProof="0" dirty="0" smtClean="0">
                <a:solidFill>
                  <a:schemeClr val="accent2">
                    <a:lumMod val="75000"/>
                  </a:schemeClr>
                </a:solidFill>
                <a:latin typeface="Arial Black" panose="020B0A04020102020204" pitchFamily="34" charset="0"/>
                <a:ea typeface="Roboto Black" panose="02000000000000000000" pitchFamily="2" charset="0"/>
              </a:rPr>
              <a:t> </a:t>
            </a:r>
            <a:r>
              <a:rPr lang="ru-RU" b="1" dirty="0" smtClean="0">
                <a:solidFill>
                  <a:schemeClr val="accent2">
                    <a:lumMod val="75000"/>
                  </a:schemeClr>
                </a:solidFill>
                <a:latin typeface="Arial Black" panose="020B0A04020102020204" pitchFamily="34" charset="0"/>
                <a:ea typeface="Roboto Black" panose="02000000000000000000" pitchFamily="2" charset="0"/>
              </a:rPr>
              <a:t> </a:t>
            </a:r>
            <a:endParaRPr kumimoji="0" lang="ru-RU" b="1"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Roboto Black" panose="02000000000000000000" pitchFamily="2" charset="0"/>
            </a:endParaRPr>
          </a:p>
        </p:txBody>
      </p:sp>
    </p:spTree>
    <p:extLst>
      <p:ext uri="{BB962C8B-B14F-4D97-AF65-F5344CB8AC3E}">
        <p14:creationId xmlns:p14="http://schemas.microsoft.com/office/powerpoint/2010/main" val="721124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2558" y="763571"/>
            <a:ext cx="9452883" cy="830805"/>
          </a:xfrm>
          <a:prstGeom prst="rect">
            <a:avLst/>
          </a:prstGeom>
        </p:spPr>
        <p:txBody>
          <a:bodyPr wrap="square">
            <a:spAutoFit/>
          </a:bodyPr>
          <a:lstStyle/>
          <a:p>
            <a:pPr fontAlgn="base">
              <a:lnSpc>
                <a:spcPts val="1920"/>
              </a:lnSpc>
              <a:spcBef>
                <a:spcPts val="1800"/>
              </a:spcBef>
            </a:pPr>
            <a:r>
              <a:rPr lang="ru-RU" sz="2400" b="1" dirty="0">
                <a:solidFill>
                  <a:schemeClr val="accent2">
                    <a:lumMod val="75000"/>
                  </a:schemeClr>
                </a:solidFill>
              </a:rPr>
              <a:t>8</a:t>
            </a:r>
            <a:r>
              <a:rPr lang="ru-RU" sz="2400" b="1" dirty="0" smtClean="0">
                <a:solidFill>
                  <a:schemeClr val="accent2">
                    <a:lumMod val="75000"/>
                  </a:schemeClr>
                </a:solidFill>
              </a:rPr>
              <a:t>. </a:t>
            </a:r>
            <a:r>
              <a:rPr lang="ru-RU" sz="2400" b="1" dirty="0">
                <a:solidFill>
                  <a:schemeClr val="accent2">
                    <a:lumMod val="75000"/>
                  </a:schemeClr>
                </a:solidFill>
              </a:rPr>
              <a:t>Организация и проведение конференций, форумов.</a:t>
            </a:r>
          </a:p>
          <a:p>
            <a:pPr algn="ctr" fontAlgn="base">
              <a:lnSpc>
                <a:spcPts val="1920"/>
              </a:lnSpc>
              <a:spcBef>
                <a:spcPts val="1800"/>
              </a:spcBef>
            </a:pPr>
            <a:endParaRPr lang="ru-RU" sz="2400" b="1" dirty="0">
              <a:solidFill>
                <a:schemeClr val="accent2">
                  <a:lumMod val="7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70485756"/>
              </p:ext>
            </p:extLst>
          </p:nvPr>
        </p:nvGraphicFramePr>
        <p:xfrm>
          <a:off x="254523" y="1720287"/>
          <a:ext cx="10273015" cy="4407135"/>
        </p:xfrm>
        <a:graphic>
          <a:graphicData uri="http://schemas.openxmlformats.org/drawingml/2006/table">
            <a:tbl>
              <a:tblPr firstRow="1" bandRow="1">
                <a:tableStyleId>{5C22544A-7EE6-4342-B048-85BDC9FD1C3A}</a:tableStyleId>
              </a:tblPr>
              <a:tblGrid>
                <a:gridCol w="2224726"/>
                <a:gridCol w="4091233"/>
                <a:gridCol w="3957056"/>
              </a:tblGrid>
              <a:tr h="1426700">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ru-RU" sz="1800" dirty="0" smtClean="0">
                          <a:solidFill>
                            <a:schemeClr val="bg1"/>
                          </a:solidFill>
                        </a:rPr>
                        <a:t>Наименование</a:t>
                      </a:r>
                      <a:r>
                        <a:rPr lang="ru-RU" sz="1800" baseline="0" dirty="0" smtClean="0">
                          <a:solidFill>
                            <a:schemeClr val="bg1"/>
                          </a:solidFill>
                        </a:rPr>
                        <a:t> услуг </a:t>
                      </a:r>
                      <a:endParaRPr lang="ru-RU" sz="1800" dirty="0" smtClean="0">
                        <a:solidFill>
                          <a:schemeClr val="bg1"/>
                        </a:solidFill>
                      </a:endParaRPr>
                    </a:p>
                    <a:p>
                      <a:endParaRPr lang="ru-RU" sz="1800" dirty="0">
                        <a:solidFill>
                          <a:schemeClr val="bg1"/>
                        </a:solidFill>
                      </a:endParaRPr>
                    </a:p>
                  </a:txBody>
                  <a:tcPr>
                    <a:solidFill>
                      <a:schemeClr val="accent2"/>
                    </a:solidFill>
                  </a:tcPr>
                </a:tc>
                <a:tc>
                  <a:txBody>
                    <a:bodyPr/>
                    <a:lstStyle/>
                    <a:p>
                      <a:r>
                        <a:rPr lang="ru-RU" sz="1800" dirty="0" smtClean="0">
                          <a:solidFill>
                            <a:schemeClr val="bg1"/>
                          </a:solidFill>
                        </a:rPr>
                        <a:t>Количество субъектов</a:t>
                      </a:r>
                      <a:r>
                        <a:rPr lang="ru-RU" sz="1800" baseline="0" dirty="0" smtClean="0">
                          <a:solidFill>
                            <a:schemeClr val="bg1"/>
                          </a:solidFill>
                        </a:rPr>
                        <a:t> МСП, </a:t>
                      </a:r>
                      <a:r>
                        <a:rPr lang="ru-RU" sz="1800" baseline="0" dirty="0" err="1" smtClean="0">
                          <a:solidFill>
                            <a:schemeClr val="bg1"/>
                          </a:solidFill>
                        </a:rPr>
                        <a:t>физ.лиц</a:t>
                      </a:r>
                      <a:r>
                        <a:rPr lang="ru-RU" sz="1800" baseline="0" dirty="0" smtClean="0">
                          <a:solidFill>
                            <a:schemeClr val="bg1"/>
                          </a:solidFill>
                        </a:rPr>
                        <a:t>. которые получили услугу</a:t>
                      </a:r>
                      <a:endParaRPr lang="ru-RU" sz="1800" dirty="0">
                        <a:solidFill>
                          <a:schemeClr val="bg1"/>
                        </a:solidFill>
                      </a:endParaRPr>
                    </a:p>
                  </a:txBody>
                  <a:tcPr>
                    <a:solidFill>
                      <a:schemeClr val="accent2"/>
                    </a:solidFill>
                  </a:tcPr>
                </a:tc>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ru-RU" sz="1800" dirty="0" smtClean="0">
                          <a:solidFill>
                            <a:schemeClr val="bg1"/>
                          </a:solidFill>
                        </a:rPr>
                        <a:t>Расходы,</a:t>
                      </a:r>
                      <a:r>
                        <a:rPr lang="ru-RU" sz="1800" baseline="0" dirty="0" smtClean="0">
                          <a:solidFill>
                            <a:schemeClr val="bg1"/>
                          </a:solidFill>
                        </a:rPr>
                        <a:t> тыс. руб.</a:t>
                      </a:r>
                      <a:endParaRPr lang="ru-RU" sz="1800" dirty="0" smtClean="0">
                        <a:solidFill>
                          <a:schemeClr val="bg1"/>
                        </a:solidFill>
                      </a:endParaRPr>
                    </a:p>
                    <a:p>
                      <a:endParaRPr lang="ru-RU" sz="1800" dirty="0">
                        <a:solidFill>
                          <a:schemeClr val="bg1"/>
                        </a:solidFill>
                      </a:endParaRPr>
                    </a:p>
                  </a:txBody>
                  <a:tcPr>
                    <a:solidFill>
                      <a:schemeClr val="accent2"/>
                    </a:solidFill>
                  </a:tcPr>
                </a:tc>
              </a:tr>
              <a:tr h="2980435">
                <a:tc>
                  <a:txBody>
                    <a:bodyPr/>
                    <a:lstStyle/>
                    <a:p>
                      <a:r>
                        <a:rPr lang="ru-RU" sz="2400" b="1" dirty="0" err="1" smtClean="0">
                          <a:solidFill>
                            <a:schemeClr val="accent2">
                              <a:lumMod val="50000"/>
                            </a:schemeClr>
                          </a:solidFill>
                        </a:rPr>
                        <a:t>Республикан</a:t>
                      </a:r>
                      <a:endParaRPr lang="ru-RU" sz="2400" b="1" dirty="0" smtClean="0">
                        <a:solidFill>
                          <a:schemeClr val="accent2">
                            <a:lumMod val="50000"/>
                          </a:schemeClr>
                        </a:solidFill>
                      </a:endParaRPr>
                    </a:p>
                    <a:p>
                      <a:r>
                        <a:rPr lang="ru-RU" sz="2400" b="1" dirty="0" err="1" smtClean="0">
                          <a:solidFill>
                            <a:schemeClr val="accent2">
                              <a:lumMod val="50000"/>
                            </a:schemeClr>
                          </a:solidFill>
                        </a:rPr>
                        <a:t>ский</a:t>
                      </a:r>
                      <a:r>
                        <a:rPr lang="ru-RU" sz="2400" b="1" dirty="0" smtClean="0">
                          <a:solidFill>
                            <a:schemeClr val="accent2">
                              <a:lumMod val="50000"/>
                            </a:schemeClr>
                          </a:solidFill>
                        </a:rPr>
                        <a:t> форум «Неделя</a:t>
                      </a:r>
                      <a:r>
                        <a:rPr lang="ru-RU" sz="2400" b="1" baseline="0" dirty="0" smtClean="0">
                          <a:solidFill>
                            <a:schemeClr val="accent2">
                              <a:lumMod val="50000"/>
                            </a:schemeClr>
                          </a:solidFill>
                        </a:rPr>
                        <a:t> бизнеса- 2020»</a:t>
                      </a:r>
                      <a:endParaRPr lang="ru-RU" sz="2400" b="1" dirty="0">
                        <a:solidFill>
                          <a:schemeClr val="accent2">
                            <a:lumMod val="50000"/>
                          </a:schemeClr>
                        </a:solidFill>
                      </a:endParaRPr>
                    </a:p>
                  </a:txBody>
                  <a:tcPr>
                    <a:solidFill>
                      <a:schemeClr val="accent2">
                        <a:lumMod val="40000"/>
                        <a:lumOff val="60000"/>
                      </a:schemeClr>
                    </a:solidFill>
                  </a:tcPr>
                </a:tc>
                <a:tc>
                  <a:txBody>
                    <a:bodyPr/>
                    <a:lstStyle/>
                    <a:p>
                      <a:r>
                        <a:rPr lang="ru-RU" sz="1800" b="1" baseline="0" dirty="0" smtClean="0">
                          <a:solidFill>
                            <a:schemeClr val="accent2">
                              <a:lumMod val="75000"/>
                            </a:schemeClr>
                          </a:solidFill>
                        </a:rPr>
                        <a:t>239 СМСП и 171 граждан планирующих открытие собственного бизнеса.</a:t>
                      </a:r>
                    </a:p>
                  </a:txBody>
                  <a:tcPr>
                    <a:solidFill>
                      <a:schemeClr val="accent2">
                        <a:lumMod val="40000"/>
                        <a:lumOff val="60000"/>
                      </a:schemeClr>
                    </a:solidFill>
                  </a:tcPr>
                </a:tc>
                <a:tc>
                  <a:txBody>
                    <a:bodyPr/>
                    <a:lstStyle/>
                    <a:p>
                      <a:r>
                        <a:rPr lang="ru-RU" sz="1800" b="1" dirty="0" smtClean="0">
                          <a:solidFill>
                            <a:schemeClr val="accent2">
                              <a:lumMod val="75000"/>
                            </a:schemeClr>
                          </a:solidFill>
                        </a:rPr>
                        <a:t>507,6</a:t>
                      </a:r>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582684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36976" y="237962"/>
            <a:ext cx="9407950" cy="400110"/>
          </a:xfrm>
          <a:prstGeom prst="rect">
            <a:avLst/>
          </a:prstGeom>
          <a:noFill/>
        </p:spPr>
        <p:txBody>
          <a:bodyPr wrap="square" rtlCol="0">
            <a:spAutoFit/>
          </a:bodyPr>
          <a:lstStyle/>
          <a:p>
            <a:r>
              <a:rPr lang="ru-RU" dirty="0">
                <a:solidFill>
                  <a:srgbClr val="562212"/>
                </a:solidFill>
                <a:latin typeface="Arial Black" panose="020B0A04020102020204" pitchFamily="34" charset="0"/>
                <a:ea typeface="Roboto Black" panose="02000000000000000000" pitchFamily="2" charset="0"/>
              </a:rPr>
              <a:t>9</a:t>
            </a:r>
            <a:r>
              <a:rPr lang="ru-RU" dirty="0" smtClean="0">
                <a:solidFill>
                  <a:srgbClr val="562212"/>
                </a:solidFill>
                <a:latin typeface="Arial Black" panose="020B0A04020102020204" pitchFamily="34" charset="0"/>
                <a:ea typeface="Roboto Black" panose="02000000000000000000" pitchFamily="2" charset="0"/>
              </a:rPr>
              <a:t>.</a:t>
            </a:r>
            <a:r>
              <a:rPr lang="ru-RU" noProof="0" dirty="0" smtClean="0">
                <a:solidFill>
                  <a:srgbClr val="562212"/>
                </a:solidFill>
                <a:latin typeface="Arial Black" panose="020B0A04020102020204" pitchFamily="34" charset="0"/>
                <a:ea typeface="Roboto Black" panose="02000000000000000000" pitchFamily="2" charset="0"/>
              </a:rPr>
              <a:t> </a:t>
            </a:r>
            <a:r>
              <a:rPr lang="ru-RU" sz="2000" b="1" noProof="0" dirty="0">
                <a:solidFill>
                  <a:schemeClr val="accent2">
                    <a:lumMod val="75000"/>
                  </a:schemeClr>
                </a:solidFill>
              </a:rPr>
              <a:t>О</a:t>
            </a:r>
            <a:r>
              <a:rPr lang="ru-RU" sz="2000" b="1" dirty="0" err="1" smtClean="0">
                <a:solidFill>
                  <a:schemeClr val="accent2">
                    <a:lumMod val="75000"/>
                  </a:schemeClr>
                </a:solidFill>
              </a:rPr>
              <a:t>рганизация</a:t>
            </a:r>
            <a:r>
              <a:rPr lang="ru-RU" sz="2000" b="1" dirty="0" smtClean="0">
                <a:solidFill>
                  <a:schemeClr val="accent2">
                    <a:lumMod val="75000"/>
                  </a:schemeClr>
                </a:solidFill>
              </a:rPr>
              <a:t> </a:t>
            </a:r>
            <a:r>
              <a:rPr lang="ru-RU" sz="2000" b="1" dirty="0">
                <a:solidFill>
                  <a:schemeClr val="accent2">
                    <a:lumMod val="75000"/>
                  </a:schemeClr>
                </a:solidFill>
              </a:rPr>
              <a:t>и проведение межрегиональной бизнес-миссии </a:t>
            </a:r>
          </a:p>
        </p:txBody>
      </p:sp>
      <p:graphicFrame>
        <p:nvGraphicFramePr>
          <p:cNvPr id="8" name="Таблица 7"/>
          <p:cNvGraphicFramePr>
            <a:graphicFrameLocks noGrp="1"/>
          </p:cNvGraphicFramePr>
          <p:nvPr>
            <p:extLst/>
          </p:nvPr>
        </p:nvGraphicFramePr>
        <p:xfrm>
          <a:off x="542147" y="713744"/>
          <a:ext cx="9462309" cy="1609200"/>
        </p:xfrm>
        <a:graphic>
          <a:graphicData uri="http://schemas.openxmlformats.org/drawingml/2006/table">
            <a:tbl>
              <a:tblPr firstRow="1" bandRow="1">
                <a:tableStyleId>{5C22544A-7EE6-4342-B048-85BDC9FD1C3A}</a:tableStyleId>
              </a:tblPr>
              <a:tblGrid>
                <a:gridCol w="3154103"/>
                <a:gridCol w="3154103"/>
                <a:gridCol w="3154103"/>
              </a:tblGrid>
              <a:tr h="645270">
                <a:tc>
                  <a:txBody>
                    <a:bodyPr/>
                    <a:lstStyle/>
                    <a:p>
                      <a:r>
                        <a:rPr lang="ru-RU" sz="1100" b="1" kern="1200" dirty="0" smtClean="0">
                          <a:solidFill>
                            <a:schemeClr val="lt1"/>
                          </a:solidFill>
                          <a:effectLst/>
                          <a:latin typeface="+mn-lt"/>
                          <a:ea typeface="+mn-ea"/>
                          <a:cs typeface="+mn-cs"/>
                        </a:rPr>
                        <a:t>Место проведения бизнес-миссии </a:t>
                      </a:r>
                      <a:endParaRPr lang="ru-RU" sz="1100" dirty="0"/>
                    </a:p>
                  </a:txBody>
                  <a:tcPr>
                    <a:solidFill>
                      <a:schemeClr val="accent2"/>
                    </a:solidFill>
                  </a:tcPr>
                </a:tc>
                <a:tc>
                  <a:txBody>
                    <a:bodyPr/>
                    <a:lstStyle/>
                    <a:p>
                      <a:r>
                        <a:rPr lang="ru-RU" sz="1200" dirty="0" smtClean="0"/>
                        <a:t>Количество субъектов</a:t>
                      </a:r>
                      <a:r>
                        <a:rPr lang="ru-RU" sz="1200" baseline="0" dirty="0" smtClean="0"/>
                        <a:t> МСП, принявших участие в межрегиональных бизнес-миссиях</a:t>
                      </a:r>
                      <a:endParaRPr lang="ru-RU" sz="1200" dirty="0"/>
                    </a:p>
                  </a:txBody>
                  <a:tcPr>
                    <a:solidFill>
                      <a:schemeClr val="accent2"/>
                    </a:solidFill>
                  </a:tcPr>
                </a:tc>
                <a:tc>
                  <a:txBody>
                    <a:bodyPr/>
                    <a:lstStyle/>
                    <a:p>
                      <a:pPr algn="ctr"/>
                      <a:r>
                        <a:rPr lang="ru-RU" sz="1200" dirty="0" smtClean="0"/>
                        <a:t>Расходы,</a:t>
                      </a:r>
                      <a:r>
                        <a:rPr lang="ru-RU" sz="1200" baseline="0" dirty="0" smtClean="0"/>
                        <a:t> тыс. руб.</a:t>
                      </a:r>
                      <a:endParaRPr lang="ru-RU" sz="1200" dirty="0"/>
                    </a:p>
                  </a:txBody>
                  <a:tcPr>
                    <a:solidFill>
                      <a:schemeClr val="accent2"/>
                    </a:solidFill>
                  </a:tcPr>
                </a:tc>
              </a:tr>
              <a:tr h="410225">
                <a:tc>
                  <a:txBody>
                    <a:bodyPr/>
                    <a:lstStyle/>
                    <a:p>
                      <a:pPr>
                        <a:lnSpc>
                          <a:spcPct val="115000"/>
                        </a:lnSpc>
                        <a:spcAft>
                          <a:spcPts val="0"/>
                        </a:spcAft>
                      </a:pPr>
                      <a:r>
                        <a:rPr lang="ru-RU" sz="1100" b="1" dirty="0">
                          <a:solidFill>
                            <a:schemeClr val="accent2">
                              <a:lumMod val="75000"/>
                            </a:schemeClr>
                          </a:solidFill>
                          <a:effectLst/>
                          <a:latin typeface="Times New Roman" panose="02020603050405020304" pitchFamily="18" charset="0"/>
                          <a:ea typeface="Times New Roman" panose="02020603050405020304" pitchFamily="18" charset="0"/>
                        </a:rPr>
                        <a:t>Казань (Республика Татарстан), Москва (город федерального значения), Санкт-Петербург (город федерального значения) , Калуга (Калужская область), Тула (Тульская область</a:t>
                      </a:r>
                      <a:r>
                        <a:rPr lang="ru-RU" sz="1100" b="1" dirty="0" smtClean="0">
                          <a:solidFill>
                            <a:schemeClr val="accent2">
                              <a:lumMod val="75000"/>
                            </a:schemeClr>
                          </a:solidFill>
                          <a:effectLst/>
                          <a:latin typeface="Times New Roman" panose="02020603050405020304" pitchFamily="18" charset="0"/>
                          <a:ea typeface="Times New Roman" panose="02020603050405020304" pitchFamily="18" charset="0"/>
                        </a:rPr>
                        <a:t>)</a:t>
                      </a:r>
                    </a:p>
                    <a:p>
                      <a:pPr>
                        <a:lnSpc>
                          <a:spcPct val="115000"/>
                        </a:lnSpc>
                        <a:spcAft>
                          <a:spcPts val="0"/>
                        </a:spcAft>
                      </a:pPr>
                      <a:r>
                        <a:rPr lang="ru-RU" sz="1100" b="1" dirty="0" smtClean="0">
                          <a:solidFill>
                            <a:schemeClr val="accent2">
                              <a:lumMod val="75000"/>
                            </a:schemeClr>
                          </a:solidFill>
                          <a:effectLst/>
                          <a:latin typeface="Times New Roman" panose="02020603050405020304" pitchFamily="18" charset="0"/>
                          <a:ea typeface="Calibri" panose="020F0502020204030204" pitchFamily="34" charset="0"/>
                        </a:rPr>
                        <a:t>(участники-</a:t>
                      </a:r>
                      <a:r>
                        <a:rPr lang="ru-RU" sz="1100" b="1" baseline="0" dirty="0" smtClean="0">
                          <a:solidFill>
                            <a:schemeClr val="accent2">
                              <a:lumMod val="75000"/>
                            </a:schemeClr>
                          </a:solidFill>
                          <a:effectLst/>
                          <a:latin typeface="Times New Roman" panose="02020603050405020304" pitchFamily="18" charset="0"/>
                          <a:ea typeface="Calibri" panose="020F0502020204030204" pitchFamily="34" charset="0"/>
                        </a:rPr>
                        <a:t> туроператоры Республики Алтай)</a:t>
                      </a:r>
                      <a:endParaRPr lang="ru-RU" sz="1100" b="1" dirty="0">
                        <a:solidFill>
                          <a:schemeClr val="accent2">
                            <a:lumMod val="75000"/>
                          </a:schemeClr>
                        </a:solidFill>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r>
                        <a:rPr lang="ru-RU" sz="1200" b="1" dirty="0" smtClean="0">
                          <a:solidFill>
                            <a:schemeClr val="accent2">
                              <a:lumMod val="75000"/>
                            </a:schemeClr>
                          </a:solidFill>
                        </a:rPr>
                        <a:t>6 </a:t>
                      </a:r>
                      <a:r>
                        <a:rPr lang="ru-RU" sz="1200" b="1" dirty="0" err="1" smtClean="0">
                          <a:solidFill>
                            <a:schemeClr val="accent2">
                              <a:lumMod val="75000"/>
                            </a:schemeClr>
                          </a:solidFill>
                        </a:rPr>
                        <a:t>смсп</a:t>
                      </a:r>
                      <a:endParaRPr lang="ru-RU" sz="1200" b="1" dirty="0">
                        <a:solidFill>
                          <a:schemeClr val="accent2">
                            <a:lumMod val="75000"/>
                          </a:schemeClr>
                        </a:solidFill>
                      </a:endParaRPr>
                    </a:p>
                  </a:txBody>
                  <a:tcPr>
                    <a:solidFill>
                      <a:schemeClr val="accent2">
                        <a:lumMod val="40000"/>
                        <a:lumOff val="60000"/>
                      </a:schemeClr>
                    </a:solidFill>
                  </a:tcPr>
                </a:tc>
                <a:tc>
                  <a:txBody>
                    <a:bodyPr/>
                    <a:lstStyle/>
                    <a:p>
                      <a:r>
                        <a:rPr lang="ru-RU" sz="1100" b="1" dirty="0" smtClean="0">
                          <a:solidFill>
                            <a:schemeClr val="accent2">
                              <a:lumMod val="75000"/>
                            </a:schemeClr>
                          </a:solidFill>
                        </a:rPr>
                        <a:t>497</a:t>
                      </a:r>
                      <a:endParaRPr lang="ru-RU" sz="1100" b="1" dirty="0">
                        <a:solidFill>
                          <a:schemeClr val="accent2">
                            <a:lumMod val="75000"/>
                          </a:schemeClr>
                        </a:solidFill>
                      </a:endParaRPr>
                    </a:p>
                  </a:txBody>
                  <a:tcPr>
                    <a:solidFill>
                      <a:schemeClr val="accent2">
                        <a:lumMod val="40000"/>
                        <a:lumOff val="60000"/>
                      </a:schemeClr>
                    </a:solidFill>
                  </a:tcPr>
                </a:tc>
              </a:tr>
            </a:tbl>
          </a:graphicData>
        </a:graphic>
      </p:graphicFrame>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09" y="2699064"/>
            <a:ext cx="3170508" cy="2879730"/>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37354" y="2565567"/>
            <a:ext cx="2981533" cy="3146723"/>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665" y="5903169"/>
            <a:ext cx="3215252" cy="1480332"/>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907007" y="2565008"/>
            <a:ext cx="2806226" cy="2806226"/>
          </a:xfrm>
          <a:prstGeom prst="rect">
            <a:avLst/>
          </a:prstGeom>
        </p:spPr>
      </p:pic>
      <p:sp>
        <p:nvSpPr>
          <p:cNvPr id="9" name="TextBox 8"/>
          <p:cNvSpPr txBox="1"/>
          <p:nvPr/>
        </p:nvSpPr>
        <p:spPr>
          <a:xfrm>
            <a:off x="977120" y="2329732"/>
            <a:ext cx="3007151" cy="369332"/>
          </a:xfrm>
          <a:prstGeom prst="rect">
            <a:avLst/>
          </a:prstGeom>
          <a:noFill/>
        </p:spPr>
        <p:txBody>
          <a:bodyPr wrap="square" rtlCol="0">
            <a:spAutoFit/>
          </a:bodyPr>
          <a:lstStyle/>
          <a:p>
            <a:r>
              <a:rPr lang="ru-RU" b="1" dirty="0" smtClean="0">
                <a:solidFill>
                  <a:schemeClr val="accent2">
                    <a:lumMod val="50000"/>
                  </a:schemeClr>
                </a:solidFill>
              </a:rPr>
              <a:t>Санкт-Петербург</a:t>
            </a:r>
            <a:endParaRPr lang="ru-RU" b="1" dirty="0">
              <a:solidFill>
                <a:schemeClr val="accent2">
                  <a:lumMod val="50000"/>
                </a:schemeClr>
              </a:solidFill>
            </a:endParaRPr>
          </a:p>
        </p:txBody>
      </p:sp>
      <p:sp>
        <p:nvSpPr>
          <p:cNvPr id="10" name="TextBox 9"/>
          <p:cNvSpPr txBox="1"/>
          <p:nvPr/>
        </p:nvSpPr>
        <p:spPr>
          <a:xfrm>
            <a:off x="354409" y="5533837"/>
            <a:ext cx="2908782" cy="369332"/>
          </a:xfrm>
          <a:prstGeom prst="rect">
            <a:avLst/>
          </a:prstGeom>
          <a:noFill/>
        </p:spPr>
        <p:txBody>
          <a:bodyPr wrap="square" rtlCol="0">
            <a:spAutoFit/>
          </a:bodyPr>
          <a:lstStyle/>
          <a:p>
            <a:pPr algn="ctr"/>
            <a:r>
              <a:rPr lang="ru-RU" b="1" dirty="0" smtClean="0">
                <a:solidFill>
                  <a:schemeClr val="accent2">
                    <a:lumMod val="50000"/>
                  </a:schemeClr>
                </a:solidFill>
              </a:rPr>
              <a:t>Калуга</a:t>
            </a:r>
            <a:endParaRPr lang="ru-RU" b="1" dirty="0">
              <a:solidFill>
                <a:schemeClr val="accent2">
                  <a:lumMod val="50000"/>
                </a:schemeClr>
              </a:solidFill>
            </a:endParaRPr>
          </a:p>
        </p:txBody>
      </p:sp>
      <p:sp>
        <p:nvSpPr>
          <p:cNvPr id="11" name="TextBox 10"/>
          <p:cNvSpPr txBox="1"/>
          <p:nvPr/>
        </p:nvSpPr>
        <p:spPr>
          <a:xfrm>
            <a:off x="7493210" y="2342925"/>
            <a:ext cx="2469822" cy="369332"/>
          </a:xfrm>
          <a:prstGeom prst="rect">
            <a:avLst/>
          </a:prstGeom>
          <a:noFill/>
        </p:spPr>
        <p:txBody>
          <a:bodyPr wrap="square" rtlCol="0">
            <a:spAutoFit/>
          </a:bodyPr>
          <a:lstStyle/>
          <a:p>
            <a:pPr algn="ctr"/>
            <a:r>
              <a:rPr lang="ru-RU" b="1" dirty="0" smtClean="0">
                <a:solidFill>
                  <a:schemeClr val="accent2">
                    <a:lumMod val="50000"/>
                  </a:schemeClr>
                </a:solidFill>
              </a:rPr>
              <a:t>Москва</a:t>
            </a:r>
            <a:endParaRPr lang="ru-RU" b="1" dirty="0">
              <a:solidFill>
                <a:schemeClr val="accent2">
                  <a:lumMod val="50000"/>
                </a:schemeClr>
              </a:solidFill>
            </a:endParaRPr>
          </a:p>
        </p:txBody>
      </p:sp>
      <p:sp>
        <p:nvSpPr>
          <p:cNvPr id="12" name="TextBox 11"/>
          <p:cNvSpPr txBox="1"/>
          <p:nvPr/>
        </p:nvSpPr>
        <p:spPr>
          <a:xfrm>
            <a:off x="4168449" y="2242893"/>
            <a:ext cx="2262433" cy="369332"/>
          </a:xfrm>
          <a:prstGeom prst="rect">
            <a:avLst/>
          </a:prstGeom>
          <a:noFill/>
        </p:spPr>
        <p:txBody>
          <a:bodyPr wrap="square" rtlCol="0">
            <a:spAutoFit/>
          </a:bodyPr>
          <a:lstStyle/>
          <a:p>
            <a:pPr algn="ctr"/>
            <a:r>
              <a:rPr lang="ru-RU" b="1" dirty="0" smtClean="0">
                <a:solidFill>
                  <a:schemeClr val="accent2">
                    <a:lumMod val="50000"/>
                  </a:schemeClr>
                </a:solidFill>
              </a:rPr>
              <a:t>Казань</a:t>
            </a:r>
            <a:endParaRPr lang="ru-RU" b="1" dirty="0">
              <a:solidFill>
                <a:schemeClr val="accent2">
                  <a:lumMod val="50000"/>
                </a:schemeClr>
              </a:solidFill>
            </a:endParaRPr>
          </a:p>
        </p:txBody>
      </p:sp>
      <p:sp>
        <p:nvSpPr>
          <p:cNvPr id="16" name="TextBox 15"/>
          <p:cNvSpPr txBox="1"/>
          <p:nvPr/>
        </p:nvSpPr>
        <p:spPr>
          <a:xfrm>
            <a:off x="4949674" y="5305627"/>
            <a:ext cx="1801752" cy="369332"/>
          </a:xfrm>
          <a:prstGeom prst="rect">
            <a:avLst/>
          </a:prstGeom>
          <a:noFill/>
        </p:spPr>
        <p:txBody>
          <a:bodyPr wrap="square" rtlCol="0">
            <a:spAutoFit/>
          </a:bodyPr>
          <a:lstStyle/>
          <a:p>
            <a:r>
              <a:rPr lang="ru-RU" b="1" dirty="0" smtClean="0">
                <a:solidFill>
                  <a:schemeClr val="accent2">
                    <a:lumMod val="50000"/>
                  </a:schemeClr>
                </a:solidFill>
              </a:rPr>
              <a:t>Тула</a:t>
            </a:r>
            <a:endParaRPr lang="ru-RU" b="1" dirty="0">
              <a:solidFill>
                <a:schemeClr val="accent2">
                  <a:lumMod val="50000"/>
                </a:schemeClr>
              </a:solidFill>
            </a:endParaRPr>
          </a:p>
        </p:txBody>
      </p:sp>
      <p:sp>
        <p:nvSpPr>
          <p:cNvPr id="17" name="TextBox 16"/>
          <p:cNvSpPr txBox="1"/>
          <p:nvPr/>
        </p:nvSpPr>
        <p:spPr>
          <a:xfrm>
            <a:off x="7248113" y="6069894"/>
            <a:ext cx="3366468" cy="646331"/>
          </a:xfrm>
          <a:prstGeom prst="rect">
            <a:avLst/>
          </a:prstGeom>
          <a:noFill/>
        </p:spPr>
        <p:txBody>
          <a:bodyPr wrap="square" rtlCol="0">
            <a:spAutoFit/>
          </a:bodyPr>
          <a:lstStyle/>
          <a:p>
            <a:r>
              <a:rPr lang="ru-RU" b="1" dirty="0" smtClean="0">
                <a:solidFill>
                  <a:schemeClr val="accent2">
                    <a:lumMod val="50000"/>
                  </a:schemeClr>
                </a:solidFill>
              </a:rPr>
              <a:t>Бизнес-миссия «Алтайские горы объединяют»</a:t>
            </a:r>
            <a:endParaRPr lang="ru-RU" b="1" dirty="0">
              <a:solidFill>
                <a:schemeClr val="accent2">
                  <a:lumMod val="50000"/>
                </a:schemeClr>
              </a:solidFill>
            </a:endParaRPr>
          </a:p>
        </p:txBody>
      </p:sp>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361651" y="5519285"/>
            <a:ext cx="1876030" cy="2096851"/>
          </a:xfrm>
          <a:prstGeom prst="rect">
            <a:avLst/>
          </a:prstGeom>
        </p:spPr>
      </p:pic>
    </p:spTree>
    <p:extLst>
      <p:ext uri="{BB962C8B-B14F-4D97-AF65-F5344CB8AC3E}">
        <p14:creationId xmlns:p14="http://schemas.microsoft.com/office/powerpoint/2010/main" val="344480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Группа 92"/>
          <p:cNvGrpSpPr/>
          <p:nvPr/>
        </p:nvGrpSpPr>
        <p:grpSpPr>
          <a:xfrm flipV="1">
            <a:off x="3974984" y="1148422"/>
            <a:ext cx="913081" cy="574178"/>
            <a:chOff x="4289377" y="1851949"/>
            <a:chExt cx="1284790" cy="1132499"/>
          </a:xfrm>
        </p:grpSpPr>
        <p:cxnSp>
          <p:nvCxnSpPr>
            <p:cNvPr id="94" name="Прямая соединительная линия 93"/>
            <p:cNvCxnSpPr/>
            <p:nvPr/>
          </p:nvCxnSpPr>
          <p:spPr>
            <a:xfrm>
              <a:off x="4289377" y="1851949"/>
              <a:ext cx="509286" cy="0"/>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a:off x="4798663" y="1851949"/>
              <a:ext cx="775504" cy="1132499"/>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grpSp>
      <p:pic>
        <p:nvPicPr>
          <p:cNvPr id="20" name="Рисунок 19"/>
          <p:cNvPicPr>
            <a:picLocks noChangeAspect="1"/>
          </p:cNvPicPr>
          <p:nvPr/>
        </p:nvPicPr>
        <p:blipFill rotWithShape="1">
          <a:blip r:embed="rId3"/>
          <a:srcRect t="-77" r="218" b="-1"/>
          <a:stretch/>
        </p:blipFill>
        <p:spPr>
          <a:xfrm>
            <a:off x="-1161148" y="6473153"/>
            <a:ext cx="2322296" cy="2328515"/>
          </a:xfrm>
          <a:prstGeom prst="rect">
            <a:avLst/>
          </a:prstGeom>
        </p:spPr>
      </p:pic>
      <p:sp>
        <p:nvSpPr>
          <p:cNvPr id="28" name="Прямоугольник 27"/>
          <p:cNvSpPr/>
          <p:nvPr/>
        </p:nvSpPr>
        <p:spPr>
          <a:xfrm>
            <a:off x="1369847" y="329155"/>
            <a:ext cx="7604470" cy="819267"/>
          </a:xfrm>
          <a:prstGeom prst="rect">
            <a:avLst/>
          </a:prstGeom>
          <a:solidFill>
            <a:srgbClr val="F2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lnSpc>
                <a:spcPct val="85000"/>
              </a:lnSpc>
              <a:defRPr/>
            </a:pPr>
            <a:r>
              <a:rPr lang="ru-RU" b="1" dirty="0" smtClean="0">
                <a:solidFill>
                  <a:schemeClr val="accent2">
                    <a:lumMod val="50000"/>
                  </a:schemeClr>
                </a:solidFill>
              </a:rPr>
              <a:t>10</a:t>
            </a:r>
            <a:r>
              <a:rPr lang="ru-RU" sz="1600" b="1" dirty="0" smtClean="0">
                <a:solidFill>
                  <a:schemeClr val="accent2">
                    <a:lumMod val="50000"/>
                  </a:schemeClr>
                </a:solidFill>
              </a:rPr>
              <a:t>.</a:t>
            </a:r>
            <a:r>
              <a:rPr lang="ru-RU" sz="1600" b="1" dirty="0" smtClean="0">
                <a:solidFill>
                  <a:schemeClr val="accent2">
                    <a:lumMod val="75000"/>
                  </a:schemeClr>
                </a:solidFill>
              </a:rPr>
              <a:t> Организация </a:t>
            </a:r>
            <a:r>
              <a:rPr lang="ru-RU" sz="1600" b="1" dirty="0">
                <a:solidFill>
                  <a:schemeClr val="accent2">
                    <a:lumMod val="75000"/>
                  </a:schemeClr>
                </a:solidFill>
              </a:rPr>
              <a:t>участия субъектов малого и среднего предпринимательства в </a:t>
            </a:r>
            <a:r>
              <a:rPr lang="ru-RU" sz="1600" b="1" dirty="0" err="1">
                <a:solidFill>
                  <a:schemeClr val="accent2">
                    <a:lumMod val="75000"/>
                  </a:schemeClr>
                </a:solidFill>
              </a:rPr>
              <a:t>выставочно</a:t>
            </a:r>
            <a:r>
              <a:rPr lang="ru-RU" sz="1600" b="1" dirty="0">
                <a:solidFill>
                  <a:schemeClr val="accent2">
                    <a:lumMod val="75000"/>
                  </a:schemeClr>
                </a:solidFill>
              </a:rPr>
              <a:t>-ярмарочном мероприятии на территории Российской Федерации </a:t>
            </a:r>
            <a:endParaRPr lang="ru-RU" sz="1600" b="1" dirty="0">
              <a:solidFill>
                <a:schemeClr val="accent2">
                  <a:lumMod val="75000"/>
                </a:schemeClr>
              </a:solidFill>
              <a:latin typeface="Arial Black" panose="020B0A04020102020204" pitchFamily="34" charset="0"/>
              <a:ea typeface="Roboto Black" panose="02000000000000000000" pitchFamily="2" charset="0"/>
            </a:endParaRPr>
          </a:p>
        </p:txBody>
      </p:sp>
      <p:grpSp>
        <p:nvGrpSpPr>
          <p:cNvPr id="22" name="Группа 21"/>
          <p:cNvGrpSpPr/>
          <p:nvPr/>
        </p:nvGrpSpPr>
        <p:grpSpPr>
          <a:xfrm>
            <a:off x="558022" y="1324538"/>
            <a:ext cx="3597933" cy="1381221"/>
            <a:chOff x="802412" y="1615898"/>
            <a:chExt cx="5348963" cy="1051820"/>
          </a:xfrm>
        </p:grpSpPr>
        <p:grpSp>
          <p:nvGrpSpPr>
            <p:cNvPr id="9" name="Группа 8"/>
            <p:cNvGrpSpPr/>
            <p:nvPr/>
          </p:nvGrpSpPr>
          <p:grpSpPr>
            <a:xfrm>
              <a:off x="802412" y="1615898"/>
              <a:ext cx="5348963" cy="1051820"/>
              <a:chOff x="861759" y="3341055"/>
              <a:chExt cx="5348963" cy="773350"/>
            </a:xfrm>
          </p:grpSpPr>
          <p:sp>
            <p:nvSpPr>
              <p:cNvPr id="11" name="Прямоугольник 10"/>
              <p:cNvSpPr/>
              <p:nvPr/>
            </p:nvSpPr>
            <p:spPr>
              <a:xfrm>
                <a:off x="1241987" y="3341055"/>
                <a:ext cx="4968735" cy="771923"/>
              </a:xfrm>
              <a:prstGeom prst="rect">
                <a:avLst/>
              </a:prstGeom>
              <a:solidFill>
                <a:srgbClr val="F2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    </a:t>
                </a:r>
                <a:r>
                  <a:rPr lang="ru-RU" sz="1400" b="1" dirty="0">
                    <a:solidFill>
                      <a:schemeClr val="accent2">
                        <a:lumMod val="50000"/>
                      </a:schemeClr>
                    </a:solidFill>
                  </a:rPr>
                  <a:t>Всероссийская торговая ярмарка</a:t>
                </a:r>
              </a:p>
              <a:p>
                <a:pPr algn="ctr"/>
                <a:r>
                  <a:rPr lang="ru-RU" sz="1400" b="1" dirty="0">
                    <a:solidFill>
                      <a:schemeClr val="accent2">
                        <a:lumMod val="50000"/>
                      </a:schemeClr>
                    </a:solidFill>
                  </a:rPr>
                  <a:t>Специализированная выставка-ярмарка продуктов питания и напитков Сделано в Сибири (Кузбассе), сделано </a:t>
                </a:r>
                <a:r>
                  <a:rPr lang="ru-RU" sz="1400" b="1" dirty="0" smtClean="0">
                    <a:solidFill>
                      <a:schemeClr val="accent2">
                        <a:lumMod val="50000"/>
                      </a:schemeClr>
                    </a:solidFill>
                  </a:rPr>
                  <a:t>качественно </a:t>
                </a:r>
              </a:p>
              <a:p>
                <a:pPr algn="ctr"/>
                <a:r>
                  <a:rPr lang="ru-RU" sz="1400" b="1" dirty="0" smtClean="0">
                    <a:solidFill>
                      <a:schemeClr val="accent2">
                        <a:lumMod val="50000"/>
                      </a:schemeClr>
                    </a:solidFill>
                  </a:rPr>
                  <a:t>10 </a:t>
                </a:r>
                <a:r>
                  <a:rPr lang="ru-RU" sz="1400" b="1" dirty="0" err="1" smtClean="0">
                    <a:solidFill>
                      <a:schemeClr val="accent2">
                        <a:lumMod val="50000"/>
                      </a:schemeClr>
                    </a:solidFill>
                  </a:rPr>
                  <a:t>смсп</a:t>
                </a:r>
                <a:r>
                  <a:rPr lang="ru-RU" sz="1400" b="1" dirty="0" smtClean="0">
                    <a:solidFill>
                      <a:schemeClr val="accent2">
                        <a:lumMod val="50000"/>
                      </a:schemeClr>
                    </a:solidFill>
                  </a:rPr>
                  <a:t>, 445тыс. руб.</a:t>
                </a:r>
                <a:endParaRPr kumimoji="0" lang="ru-RU" sz="1400" b="1" i="0" u="none" strike="noStrike" kern="1200" cap="none" spc="0" normalizeH="0" baseline="0" noProof="0" dirty="0">
                  <a:ln>
                    <a:noFill/>
                  </a:ln>
                  <a:solidFill>
                    <a:schemeClr val="accent2">
                      <a:lumMod val="50000"/>
                    </a:schemeClr>
                  </a:solidFill>
                  <a:effectLst/>
                  <a:uLnTx/>
                  <a:uFillTx/>
                  <a:latin typeface="Calibri" panose="020F0502020204030204"/>
                </a:endParaRPr>
              </a:p>
            </p:txBody>
          </p:sp>
          <p:sp>
            <p:nvSpPr>
              <p:cNvPr id="12" name="Прямоугольник 11"/>
              <p:cNvSpPr/>
              <p:nvPr/>
            </p:nvSpPr>
            <p:spPr>
              <a:xfrm>
                <a:off x="861759" y="3341056"/>
                <a:ext cx="405599" cy="773349"/>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915224" y="3539870"/>
                <a:ext cx="330251" cy="378241"/>
              </a:xfrm>
              <a:prstGeom prst="rect">
                <a:avLst/>
              </a:prstGeom>
              <a:noFill/>
            </p:spPr>
            <p:txBody>
              <a:bodyPr wrap="square" rtlCol="0"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7F2E5"/>
                    </a:solidFill>
                    <a:effectLst/>
                    <a:uLnTx/>
                    <a:uFillTx/>
                    <a:latin typeface="Arial Black" panose="020B0A04020102020204" pitchFamily="34" charset="0"/>
                    <a:ea typeface="+mn-ea"/>
                    <a:cs typeface="+mn-cs"/>
                  </a:rPr>
                  <a:t>1</a:t>
                </a:r>
                <a:endParaRPr kumimoji="0" lang="ru-RU" sz="1400" b="0" i="0" u="none" strike="noStrike" kern="1200" cap="none" spc="0" normalizeH="0" baseline="0" noProof="0" dirty="0">
                  <a:ln>
                    <a:noFill/>
                  </a:ln>
                  <a:solidFill>
                    <a:srgbClr val="F7F2E5"/>
                  </a:solidFill>
                  <a:effectLst/>
                  <a:uLnTx/>
                  <a:uFillTx/>
                  <a:latin typeface="Arial Black" panose="020B0A04020102020204" pitchFamily="34" charset="0"/>
                  <a:ea typeface="+mn-ea"/>
                  <a:cs typeface="+mn-cs"/>
                </a:endParaRPr>
              </a:p>
            </p:txBody>
          </p:sp>
        </p:grpSp>
        <p:sp>
          <p:nvSpPr>
            <p:cNvPr id="51" name="Прямоугольник 50"/>
            <p:cNvSpPr/>
            <p:nvPr/>
          </p:nvSpPr>
          <p:spPr>
            <a:xfrm>
              <a:off x="1334950" y="1956400"/>
              <a:ext cx="4478988" cy="35147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526"/>
                </a:spcAft>
                <a:buClrTx/>
                <a:buSzTx/>
                <a:buFontTx/>
                <a:buNone/>
                <a:tabLst/>
                <a:defRPr/>
              </a:pPr>
              <a:endParaRPr kumimoji="0" lang="ru-RU" sz="1403" b="1" i="0" u="none" strike="noStrike" kern="1200" cap="none" spc="0" normalizeH="0" baseline="0" noProof="0" dirty="0">
                <a:ln>
                  <a:noFill/>
                </a:ln>
                <a:solidFill>
                  <a:srgbClr val="562212"/>
                </a:solidFill>
                <a:effectLst/>
                <a:uLnTx/>
                <a:uFillTx/>
                <a:latin typeface="Arial" panose="020B0604020202020204" pitchFamily="34" charset="0"/>
                <a:ea typeface="+mn-ea"/>
                <a:cs typeface="Arial" panose="020B0604020202020204" pitchFamily="34" charset="0"/>
              </a:endParaRPr>
            </a:p>
          </p:txBody>
        </p:sp>
      </p:gr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6758" y="1618411"/>
            <a:ext cx="4138367" cy="4006392"/>
          </a:xfrm>
          <a:prstGeom prst="rect">
            <a:avLst/>
          </a:prstGeom>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638" y="3058296"/>
            <a:ext cx="4330626" cy="3856924"/>
          </a:xfrm>
          <a:prstGeom prst="rect">
            <a:avLst/>
          </a:prstGeom>
        </p:spPr>
      </p:pic>
      <p:sp>
        <p:nvSpPr>
          <p:cNvPr id="5" name="TextBox 4"/>
          <p:cNvSpPr txBox="1"/>
          <p:nvPr/>
        </p:nvSpPr>
        <p:spPr>
          <a:xfrm>
            <a:off x="5616758" y="5826822"/>
            <a:ext cx="5027720" cy="646331"/>
          </a:xfrm>
          <a:prstGeom prst="rect">
            <a:avLst/>
          </a:prstGeom>
          <a:noFill/>
        </p:spPr>
        <p:txBody>
          <a:bodyPr wrap="square" rtlCol="0">
            <a:spAutoFit/>
          </a:bodyPr>
          <a:lstStyle/>
          <a:p>
            <a:r>
              <a:rPr lang="ru-RU" b="1" dirty="0" smtClean="0">
                <a:solidFill>
                  <a:schemeClr val="accent2">
                    <a:lumMod val="50000"/>
                  </a:schemeClr>
                </a:solidFill>
              </a:rPr>
              <a:t>Выставка-ярмарка продуктов питания и напитков в Кемеровской области</a:t>
            </a:r>
            <a:endParaRPr lang="ru-RU" b="1" dirty="0">
              <a:solidFill>
                <a:schemeClr val="accent2">
                  <a:lumMod val="50000"/>
                </a:schemeClr>
              </a:solidFill>
            </a:endParaRPr>
          </a:p>
        </p:txBody>
      </p:sp>
    </p:spTree>
    <p:extLst>
      <p:ext uri="{BB962C8B-B14F-4D97-AF65-F5344CB8AC3E}">
        <p14:creationId xmlns:p14="http://schemas.microsoft.com/office/powerpoint/2010/main" val="1315712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Таблица 13"/>
          <p:cNvGraphicFramePr>
            <a:graphicFrameLocks noGrp="1"/>
          </p:cNvGraphicFramePr>
          <p:nvPr>
            <p:extLst>
              <p:ext uri="{D42A27DB-BD31-4B8C-83A1-F6EECF244321}">
                <p14:modId xmlns:p14="http://schemas.microsoft.com/office/powerpoint/2010/main" val="1183309945"/>
              </p:ext>
            </p:extLst>
          </p:nvPr>
        </p:nvGraphicFramePr>
        <p:xfrm>
          <a:off x="548956" y="1308478"/>
          <a:ext cx="9462309" cy="2126121"/>
        </p:xfrm>
        <a:graphic>
          <a:graphicData uri="http://schemas.openxmlformats.org/drawingml/2006/table">
            <a:tbl>
              <a:tblPr firstRow="1" bandRow="1">
                <a:tableStyleId>{5C22544A-7EE6-4342-B048-85BDC9FD1C3A}</a:tableStyleId>
              </a:tblPr>
              <a:tblGrid>
                <a:gridCol w="3154103"/>
                <a:gridCol w="3154103"/>
                <a:gridCol w="3154103"/>
              </a:tblGrid>
              <a:tr h="1014484">
                <a:tc>
                  <a:txBody>
                    <a:bodyPr/>
                    <a:lstStyle/>
                    <a:p>
                      <a:r>
                        <a:rPr lang="ru-RU" sz="1200" dirty="0" smtClean="0"/>
                        <a:t>Наименование мероприятий</a:t>
                      </a:r>
                      <a:endParaRPr lang="ru-RU" sz="1200" dirty="0"/>
                    </a:p>
                  </a:txBody>
                  <a:tcPr>
                    <a:solidFill>
                      <a:schemeClr val="accent2"/>
                    </a:solidFill>
                  </a:tcPr>
                </a:tc>
                <a:tc>
                  <a:txBody>
                    <a:bodyPr/>
                    <a:lstStyle/>
                    <a:p>
                      <a:r>
                        <a:rPr lang="ru-RU" sz="1200" dirty="0" smtClean="0"/>
                        <a:t>Количество субъектов</a:t>
                      </a:r>
                      <a:r>
                        <a:rPr lang="ru-RU" sz="1200" baseline="0" dirty="0" smtClean="0"/>
                        <a:t> МСП, </a:t>
                      </a:r>
                      <a:r>
                        <a:rPr lang="ru-RU" sz="1200" baseline="0" dirty="0" err="1" smtClean="0"/>
                        <a:t>физ.лиц</a:t>
                      </a:r>
                      <a:r>
                        <a:rPr lang="ru-RU" sz="1200" baseline="0" dirty="0" smtClean="0"/>
                        <a:t>. которые получили услугу</a:t>
                      </a:r>
                      <a:endParaRPr lang="ru-RU" sz="1200" dirty="0"/>
                    </a:p>
                  </a:txBody>
                  <a:tcPr>
                    <a:solidFill>
                      <a:schemeClr val="accent2"/>
                    </a:solidFill>
                  </a:tcPr>
                </a:tc>
                <a:tc>
                  <a:txBody>
                    <a:bodyPr/>
                    <a:lstStyle/>
                    <a:p>
                      <a:pPr algn="ctr"/>
                      <a:r>
                        <a:rPr lang="ru-RU" sz="1200" dirty="0" smtClean="0"/>
                        <a:t>Расходы,</a:t>
                      </a:r>
                      <a:r>
                        <a:rPr lang="ru-RU" sz="1200" baseline="0" dirty="0" smtClean="0"/>
                        <a:t> тыс. руб.</a:t>
                      </a:r>
                      <a:endParaRPr lang="ru-RU" sz="1200" dirty="0"/>
                    </a:p>
                  </a:txBody>
                  <a:tcPr>
                    <a:solidFill>
                      <a:schemeClr val="accent2"/>
                    </a:solidFill>
                  </a:tcPr>
                </a:tc>
              </a:tr>
              <a:tr h="1111637">
                <a:tc>
                  <a:txBody>
                    <a:bodyPr/>
                    <a:lstStyle/>
                    <a:p>
                      <a:r>
                        <a:rPr lang="ru-RU" sz="1600" b="1" kern="1200" dirty="0" smtClean="0">
                          <a:solidFill>
                            <a:schemeClr val="accent2">
                              <a:lumMod val="50000"/>
                            </a:schemeClr>
                          </a:solidFill>
                          <a:effectLst/>
                          <a:latin typeface="+mn-lt"/>
                          <a:ea typeface="+mn-ea"/>
                          <a:cs typeface="+mn-cs"/>
                        </a:rPr>
                        <a:t>Семинар-тренинг «Создание и эффективное управление в бизнесе».</a:t>
                      </a:r>
                    </a:p>
                    <a:p>
                      <a:pPr algn="l"/>
                      <a:endParaRPr lang="ru-RU" sz="1600" b="1" dirty="0">
                        <a:solidFill>
                          <a:schemeClr val="accent2">
                            <a:lumMod val="50000"/>
                          </a:schemeClr>
                        </a:solidFill>
                      </a:endParaRPr>
                    </a:p>
                  </a:txBody>
                  <a:tcPr>
                    <a:solidFill>
                      <a:schemeClr val="accent2">
                        <a:lumMod val="40000"/>
                        <a:lumOff val="60000"/>
                      </a:schemeClr>
                    </a:solidFill>
                  </a:tcPr>
                </a:tc>
                <a:tc>
                  <a:txBody>
                    <a:bodyPr/>
                    <a:lstStyle/>
                    <a:p>
                      <a:r>
                        <a:rPr lang="ru-RU" sz="1600" b="1" dirty="0" smtClean="0">
                          <a:solidFill>
                            <a:schemeClr val="accent2">
                              <a:lumMod val="50000"/>
                            </a:schemeClr>
                          </a:solidFill>
                        </a:rPr>
                        <a:t>80 </a:t>
                      </a:r>
                      <a:r>
                        <a:rPr lang="ru-RU" sz="1600" b="1" dirty="0" err="1" smtClean="0">
                          <a:solidFill>
                            <a:schemeClr val="accent2">
                              <a:lumMod val="50000"/>
                            </a:schemeClr>
                          </a:solidFill>
                        </a:rPr>
                        <a:t>смсп</a:t>
                      </a:r>
                      <a:endParaRPr lang="ru-RU" sz="1600" b="1" dirty="0">
                        <a:solidFill>
                          <a:schemeClr val="accent2">
                            <a:lumMod val="50000"/>
                          </a:schemeClr>
                        </a:solidFill>
                      </a:endParaRPr>
                    </a:p>
                  </a:txBody>
                  <a:tcPr>
                    <a:solidFill>
                      <a:schemeClr val="accent2">
                        <a:lumMod val="40000"/>
                        <a:lumOff val="60000"/>
                      </a:schemeClr>
                    </a:solidFill>
                  </a:tcPr>
                </a:tc>
                <a:tc>
                  <a:txBody>
                    <a:bodyPr/>
                    <a:lstStyle/>
                    <a:p>
                      <a:r>
                        <a:rPr lang="ru-RU" sz="1600" b="1" dirty="0" smtClean="0">
                          <a:solidFill>
                            <a:schemeClr val="accent2">
                              <a:lumMod val="50000"/>
                            </a:schemeClr>
                          </a:solidFill>
                        </a:rPr>
                        <a:t>63,9</a:t>
                      </a:r>
                      <a:endParaRPr lang="ru-RU" sz="1600" b="1" dirty="0">
                        <a:solidFill>
                          <a:schemeClr val="accent2">
                            <a:lumMod val="50000"/>
                          </a:schemeClr>
                        </a:solidFill>
                      </a:endParaRPr>
                    </a:p>
                  </a:txBody>
                  <a:tcPr>
                    <a:solidFill>
                      <a:schemeClr val="accent2">
                        <a:lumMod val="40000"/>
                        <a:lumOff val="60000"/>
                      </a:schemeClr>
                    </a:solidFill>
                  </a:tcPr>
                </a:tc>
              </a:tr>
            </a:tbl>
          </a:graphicData>
        </a:graphic>
      </p:graphicFrame>
      <p:sp>
        <p:nvSpPr>
          <p:cNvPr id="6" name="TextBox 5"/>
          <p:cNvSpPr txBox="1"/>
          <p:nvPr/>
        </p:nvSpPr>
        <p:spPr>
          <a:xfrm>
            <a:off x="905221" y="331287"/>
            <a:ext cx="8438340" cy="721929"/>
          </a:xfrm>
          <a:prstGeom prst="rect">
            <a:avLst/>
          </a:prstGeom>
          <a:noFill/>
        </p:spPr>
        <p:txBody>
          <a:bodyPr wrap="square" rtlCol="0">
            <a:spAutoFit/>
          </a:bodyPr>
          <a:lstStyle/>
          <a:p>
            <a:pPr lvl="0" algn="ctr">
              <a:lnSpc>
                <a:spcPct val="85000"/>
              </a:lnSpc>
              <a:defRPr/>
            </a:pPr>
            <a:r>
              <a:rPr lang="ru-RU" dirty="0" smtClean="0">
                <a:solidFill>
                  <a:srgbClr val="562212"/>
                </a:solidFill>
                <a:latin typeface="Arial Black" panose="020B0A04020102020204" pitchFamily="34" charset="0"/>
              </a:rPr>
              <a:t>11. </a:t>
            </a:r>
            <a:r>
              <a:rPr lang="ru-RU" sz="1500" b="1" dirty="0" smtClean="0">
                <a:solidFill>
                  <a:schemeClr val="accent2">
                    <a:lumMod val="75000"/>
                  </a:schemeClr>
                </a:solidFill>
              </a:rPr>
              <a:t>Организация краткосрочных программ обучения для СМСП по вопросам деятельности института Уполномоченного при Президенте РФ по защите прав предпринимателей и регионального уполномоченного по защите прав предпринимателей.</a:t>
            </a:r>
            <a:r>
              <a:rPr lang="ru-RU" sz="1500" b="1" noProof="0" dirty="0" smtClean="0">
                <a:solidFill>
                  <a:schemeClr val="accent2">
                    <a:lumMod val="75000"/>
                  </a:schemeClr>
                </a:solidFill>
                <a:latin typeface="Arial Black" panose="020B0A04020102020204" pitchFamily="34" charset="0"/>
                <a:ea typeface="Roboto Black" panose="02000000000000000000" pitchFamily="2" charset="0"/>
              </a:rPr>
              <a:t> </a:t>
            </a:r>
            <a:r>
              <a:rPr lang="ru-RU" sz="1500" b="1" dirty="0" smtClean="0">
                <a:solidFill>
                  <a:schemeClr val="accent2">
                    <a:lumMod val="75000"/>
                  </a:schemeClr>
                </a:solidFill>
                <a:latin typeface="Arial Black" panose="020B0A04020102020204" pitchFamily="34" charset="0"/>
                <a:ea typeface="Roboto Black" panose="02000000000000000000" pitchFamily="2" charset="0"/>
              </a:rPr>
              <a:t> </a:t>
            </a:r>
            <a:endParaRPr kumimoji="0" lang="ru-RU" sz="1500" b="1"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Roboto Black" panose="02000000000000000000" pitchFamily="2" charset="0"/>
            </a:endParaRPr>
          </a:p>
        </p:txBody>
      </p:sp>
      <p:sp>
        <p:nvSpPr>
          <p:cNvPr id="4" name="TextBox 3"/>
          <p:cNvSpPr txBox="1"/>
          <p:nvPr/>
        </p:nvSpPr>
        <p:spPr>
          <a:xfrm>
            <a:off x="1133037" y="3424850"/>
            <a:ext cx="8438340" cy="1295739"/>
          </a:xfrm>
          <a:prstGeom prst="rect">
            <a:avLst/>
          </a:prstGeom>
          <a:noFill/>
        </p:spPr>
        <p:txBody>
          <a:bodyPr wrap="square" rtlCol="0">
            <a:spAutoFit/>
          </a:bodyPr>
          <a:lstStyle/>
          <a:p>
            <a:pPr algn="ctr">
              <a:lnSpc>
                <a:spcPct val="85000"/>
              </a:lnSpc>
              <a:defRPr/>
            </a:pPr>
            <a:r>
              <a:rPr lang="ru-RU" dirty="0" smtClean="0">
                <a:solidFill>
                  <a:srgbClr val="562212"/>
                </a:solidFill>
                <a:latin typeface="Arial Black" panose="020B0A04020102020204" pitchFamily="34" charset="0"/>
              </a:rPr>
              <a:t>12. </a:t>
            </a:r>
            <a:r>
              <a:rPr lang="ru-RU" sz="1400" b="1" dirty="0">
                <a:solidFill>
                  <a:schemeClr val="accent2">
                    <a:lumMod val="75000"/>
                  </a:schemeClr>
                </a:solidFill>
              </a:rPr>
              <a:t>Иные виды деятельности, направленные на развитие субъектов малого и среднего предпринимательства (первичные и вторичные консультации на этапе написания жалобы или обращения, краткосрочные программы обучения для СМСП по вопросам деятельности института Уполномоченного при Президенте РФ по защите прав предпринимателей и регионального уполномоченного по защите прав предпринимателей).</a:t>
            </a:r>
          </a:p>
          <a:p>
            <a:pPr lvl="0" algn="ctr">
              <a:lnSpc>
                <a:spcPct val="85000"/>
              </a:lnSpc>
              <a:defRPr/>
            </a:pPr>
            <a:r>
              <a:rPr lang="ru-RU" dirty="0" smtClean="0">
                <a:solidFill>
                  <a:srgbClr val="562212"/>
                </a:solidFill>
                <a:latin typeface="Arial Black" panose="020B0A04020102020204" pitchFamily="34" charset="0"/>
              </a:rPr>
              <a:t> </a:t>
            </a:r>
            <a:endParaRPr kumimoji="0" lang="ru-RU" b="1"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Roboto Black" panose="02000000000000000000" pitchFamily="2" charset="0"/>
            </a:endParaRPr>
          </a:p>
        </p:txBody>
      </p:sp>
      <p:graphicFrame>
        <p:nvGraphicFramePr>
          <p:cNvPr id="2" name="Таблица 1"/>
          <p:cNvGraphicFramePr>
            <a:graphicFrameLocks noGrp="1"/>
          </p:cNvGraphicFramePr>
          <p:nvPr>
            <p:extLst/>
          </p:nvPr>
        </p:nvGraphicFramePr>
        <p:xfrm>
          <a:off x="518474" y="4514722"/>
          <a:ext cx="9464511" cy="1678688"/>
        </p:xfrm>
        <a:graphic>
          <a:graphicData uri="http://schemas.openxmlformats.org/drawingml/2006/table">
            <a:tbl>
              <a:tblPr firstRow="1" bandRow="1">
                <a:tableStyleId>{5C22544A-7EE6-4342-B048-85BDC9FD1C3A}</a:tableStyleId>
              </a:tblPr>
              <a:tblGrid>
                <a:gridCol w="3154837"/>
                <a:gridCol w="3154837"/>
                <a:gridCol w="3154837"/>
              </a:tblGrid>
              <a:tr h="839344">
                <a:tc>
                  <a:txBody>
                    <a:bodyPr/>
                    <a:lstStyle/>
                    <a:p>
                      <a:r>
                        <a:rPr lang="ru-RU" sz="1200" dirty="0" smtClean="0"/>
                        <a:t>Наименование мероприятий</a:t>
                      </a:r>
                      <a:endParaRPr lang="ru-RU" sz="1200" dirty="0"/>
                    </a:p>
                  </a:txBody>
                  <a:tcPr>
                    <a:solidFill>
                      <a:schemeClr val="accent2"/>
                    </a:solidFill>
                  </a:tcPr>
                </a:tc>
                <a:tc>
                  <a:txBody>
                    <a:bodyPr/>
                    <a:lstStyle/>
                    <a:p>
                      <a:r>
                        <a:rPr lang="ru-RU" sz="1200" dirty="0" smtClean="0"/>
                        <a:t>Количество субъектов</a:t>
                      </a:r>
                      <a:r>
                        <a:rPr lang="ru-RU" sz="1200" baseline="0" dirty="0" smtClean="0"/>
                        <a:t> МСП, </a:t>
                      </a:r>
                      <a:r>
                        <a:rPr lang="ru-RU" sz="1200" baseline="0" dirty="0" err="1" smtClean="0"/>
                        <a:t>физ.лиц</a:t>
                      </a:r>
                      <a:r>
                        <a:rPr lang="ru-RU" sz="1200" baseline="0" dirty="0" smtClean="0"/>
                        <a:t>. которые получили услугу</a:t>
                      </a:r>
                      <a:endParaRPr lang="ru-RU" sz="1200" dirty="0"/>
                    </a:p>
                  </a:txBody>
                  <a:tcPr>
                    <a:solidFill>
                      <a:schemeClr val="accent2"/>
                    </a:solidFill>
                  </a:tcPr>
                </a:tc>
                <a:tc>
                  <a:txBody>
                    <a:bodyPr/>
                    <a:lstStyle/>
                    <a:p>
                      <a:pPr algn="ctr"/>
                      <a:r>
                        <a:rPr lang="ru-RU" sz="1200" dirty="0" smtClean="0"/>
                        <a:t>Расходы,</a:t>
                      </a:r>
                      <a:r>
                        <a:rPr lang="ru-RU" sz="1200" baseline="0" dirty="0" smtClean="0"/>
                        <a:t> тыс. руб.</a:t>
                      </a:r>
                      <a:endParaRPr lang="ru-RU" sz="1200" dirty="0"/>
                    </a:p>
                  </a:txBody>
                  <a:tcPr>
                    <a:solidFill>
                      <a:schemeClr val="accent2"/>
                    </a:solidFill>
                  </a:tcPr>
                </a:tc>
              </a:tr>
              <a:tr h="839344">
                <a:tc>
                  <a:txBody>
                    <a:bodyPr/>
                    <a:lstStyle/>
                    <a:p>
                      <a:r>
                        <a:rPr lang="ru-RU" sz="1400" b="1" kern="1200" dirty="0" smtClean="0">
                          <a:solidFill>
                            <a:schemeClr val="accent2">
                              <a:lumMod val="50000"/>
                            </a:schemeClr>
                          </a:solidFill>
                          <a:effectLst/>
                          <a:latin typeface="+mn-lt"/>
                          <a:ea typeface="+mn-ea"/>
                          <a:cs typeface="+mn-cs"/>
                        </a:rPr>
                        <a:t>Оказание первичной консультации СМСП на этапе написания жалобы или обращения</a:t>
                      </a:r>
                      <a:endParaRPr lang="ru-RU" sz="1400" b="1" dirty="0">
                        <a:solidFill>
                          <a:schemeClr val="accent2">
                            <a:lumMod val="50000"/>
                          </a:schemeClr>
                        </a:solidFill>
                      </a:endParaRPr>
                    </a:p>
                  </a:txBody>
                  <a:tcPr>
                    <a:solidFill>
                      <a:schemeClr val="accent2">
                        <a:lumMod val="40000"/>
                        <a:lumOff val="60000"/>
                      </a:schemeClr>
                    </a:solidFill>
                  </a:tcPr>
                </a:tc>
                <a:tc>
                  <a:txBody>
                    <a:bodyPr/>
                    <a:lstStyle/>
                    <a:p>
                      <a:r>
                        <a:rPr lang="ru-RU" sz="1400" b="1" dirty="0" smtClean="0">
                          <a:solidFill>
                            <a:schemeClr val="accent2">
                              <a:lumMod val="50000"/>
                            </a:schemeClr>
                          </a:solidFill>
                        </a:rPr>
                        <a:t>143 </a:t>
                      </a:r>
                      <a:r>
                        <a:rPr lang="ru-RU" sz="1400" b="1" dirty="0" err="1" smtClean="0">
                          <a:solidFill>
                            <a:schemeClr val="accent2">
                              <a:lumMod val="50000"/>
                            </a:schemeClr>
                          </a:solidFill>
                        </a:rPr>
                        <a:t>смсп</a:t>
                      </a:r>
                      <a:endParaRPr lang="ru-RU" sz="1400" b="1" dirty="0">
                        <a:solidFill>
                          <a:schemeClr val="accent2">
                            <a:lumMod val="50000"/>
                          </a:schemeClr>
                        </a:solidFill>
                      </a:endParaRPr>
                    </a:p>
                  </a:txBody>
                  <a:tcPr>
                    <a:solidFill>
                      <a:schemeClr val="accent2">
                        <a:lumMod val="40000"/>
                        <a:lumOff val="60000"/>
                      </a:schemeClr>
                    </a:solidFill>
                  </a:tcPr>
                </a:tc>
                <a:tc>
                  <a:txBody>
                    <a:bodyPr/>
                    <a:lstStyle/>
                    <a:p>
                      <a:r>
                        <a:rPr lang="ru-RU" sz="1400" b="1" dirty="0" smtClean="0">
                          <a:solidFill>
                            <a:schemeClr val="accent2">
                              <a:lumMod val="50000"/>
                            </a:schemeClr>
                          </a:solidFill>
                        </a:rPr>
                        <a:t>144</a:t>
                      </a:r>
                      <a:endParaRPr lang="ru-RU" sz="1400" b="1" dirty="0">
                        <a:solidFill>
                          <a:schemeClr val="accent2">
                            <a:lumMod val="50000"/>
                          </a:schemeClr>
                        </a:solidFill>
                      </a:endParaRPr>
                    </a:p>
                  </a:txBody>
                  <a:tcPr>
                    <a:solidFill>
                      <a:schemeClr val="accent2">
                        <a:lumMod val="40000"/>
                        <a:lumOff val="60000"/>
                      </a:schemeClr>
                    </a:solidFill>
                  </a:tcPr>
                </a:tc>
              </a:tr>
            </a:tbl>
          </a:graphicData>
        </a:graphic>
      </p:graphicFrame>
      <p:graphicFrame>
        <p:nvGraphicFramePr>
          <p:cNvPr id="3" name="Таблица 2"/>
          <p:cNvGraphicFramePr>
            <a:graphicFrameLocks noGrp="1"/>
          </p:cNvGraphicFramePr>
          <p:nvPr>
            <p:extLst/>
          </p:nvPr>
        </p:nvGraphicFramePr>
        <p:xfrm>
          <a:off x="518775" y="6173842"/>
          <a:ext cx="9445356" cy="731520"/>
        </p:xfrm>
        <a:graphic>
          <a:graphicData uri="http://schemas.openxmlformats.org/drawingml/2006/table">
            <a:tbl>
              <a:tblPr firstRow="1" bandRow="1">
                <a:tableStyleId>{5C22544A-7EE6-4342-B048-85BDC9FD1C3A}</a:tableStyleId>
              </a:tblPr>
              <a:tblGrid>
                <a:gridCol w="3148452"/>
                <a:gridCol w="3176633"/>
                <a:gridCol w="3120271"/>
              </a:tblGrid>
              <a:tr h="424921">
                <a:tc>
                  <a:txBody>
                    <a:bodyPr/>
                    <a:lstStyle/>
                    <a:p>
                      <a:r>
                        <a:rPr lang="ru-RU" sz="1400" b="1" kern="1200" dirty="0" smtClean="0">
                          <a:solidFill>
                            <a:schemeClr val="accent2">
                              <a:lumMod val="50000"/>
                            </a:schemeClr>
                          </a:solidFill>
                          <a:effectLst/>
                          <a:latin typeface="+mn-lt"/>
                          <a:ea typeface="+mn-ea"/>
                          <a:cs typeface="+mn-cs"/>
                        </a:rPr>
                        <a:t>Оказание вторичной консультации СМСП на этапе рассмотрения жалобы или обращения</a:t>
                      </a:r>
                      <a:endParaRPr lang="ru-RU" sz="1400" dirty="0">
                        <a:solidFill>
                          <a:schemeClr val="accent2">
                            <a:lumMod val="50000"/>
                          </a:schemeClr>
                        </a:solidFill>
                      </a:endParaRPr>
                    </a:p>
                  </a:txBody>
                  <a:tcPr>
                    <a:solidFill>
                      <a:schemeClr val="accent2">
                        <a:lumMod val="40000"/>
                        <a:lumOff val="60000"/>
                      </a:schemeClr>
                    </a:solidFill>
                  </a:tcPr>
                </a:tc>
                <a:tc>
                  <a:txBody>
                    <a:bodyPr/>
                    <a:lstStyle/>
                    <a:p>
                      <a:r>
                        <a:rPr lang="ru-RU" sz="1400" dirty="0" smtClean="0">
                          <a:solidFill>
                            <a:schemeClr val="accent2">
                              <a:lumMod val="50000"/>
                            </a:schemeClr>
                          </a:solidFill>
                        </a:rPr>
                        <a:t>62 </a:t>
                      </a:r>
                      <a:r>
                        <a:rPr lang="ru-RU" sz="1400" dirty="0" err="1" smtClean="0">
                          <a:solidFill>
                            <a:schemeClr val="accent2">
                              <a:lumMod val="50000"/>
                            </a:schemeClr>
                          </a:solidFill>
                        </a:rPr>
                        <a:t>смсп</a:t>
                      </a:r>
                      <a:endParaRPr lang="ru-RU" sz="1400" dirty="0">
                        <a:solidFill>
                          <a:schemeClr val="accent2">
                            <a:lumMod val="50000"/>
                          </a:schemeClr>
                        </a:solidFill>
                      </a:endParaRPr>
                    </a:p>
                  </a:txBody>
                  <a:tcPr>
                    <a:solidFill>
                      <a:schemeClr val="accent2">
                        <a:lumMod val="40000"/>
                        <a:lumOff val="60000"/>
                      </a:schemeClr>
                    </a:solidFill>
                  </a:tcPr>
                </a:tc>
                <a:tc>
                  <a:txBody>
                    <a:bodyPr/>
                    <a:lstStyle/>
                    <a:p>
                      <a:r>
                        <a:rPr lang="ru-RU" sz="1400" dirty="0" smtClean="0">
                          <a:solidFill>
                            <a:schemeClr val="accent2">
                              <a:lumMod val="50000"/>
                            </a:schemeClr>
                          </a:solidFill>
                        </a:rPr>
                        <a:t>183</a:t>
                      </a:r>
                      <a:endParaRPr lang="ru-RU" sz="1400" dirty="0">
                        <a:solidFill>
                          <a:schemeClr val="accent2">
                            <a:lumMod val="50000"/>
                          </a:schemeClr>
                        </a:solidFill>
                      </a:endParaRPr>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2121713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226860849"/>
              </p:ext>
            </p:extLst>
          </p:nvPr>
        </p:nvGraphicFramePr>
        <p:xfrm>
          <a:off x="659873" y="1574274"/>
          <a:ext cx="9436233" cy="5392135"/>
        </p:xfrm>
        <a:graphic>
          <a:graphicData uri="http://schemas.openxmlformats.org/drawingml/2006/table">
            <a:tbl>
              <a:tblPr firstRow="1" bandRow="1">
                <a:tableStyleId>{5C22544A-7EE6-4342-B048-85BDC9FD1C3A}</a:tableStyleId>
              </a:tblPr>
              <a:tblGrid>
                <a:gridCol w="442325"/>
                <a:gridCol w="5091634"/>
                <a:gridCol w="1081234"/>
                <a:gridCol w="894476"/>
                <a:gridCol w="1159870"/>
                <a:gridCol w="766694"/>
              </a:tblGrid>
              <a:tr h="718865">
                <a:tc>
                  <a:txBody>
                    <a:bodyPr/>
                    <a:lstStyle/>
                    <a:p>
                      <a:pPr algn="ctr">
                        <a:lnSpc>
                          <a:spcPct val="107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п/п</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Показатель</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ru-RU"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r>
                        <a:rPr lang="ru-RU"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Aft>
                          <a:spcPts val="0"/>
                        </a:spcAft>
                      </a:pPr>
                      <a:endParaRPr lang="ru-RU" sz="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ru-RU" sz="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 </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0"/>
                        </a:spcAft>
                      </a:pPr>
                      <a:r>
                        <a:rPr lang="ru-RU" sz="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исополнения</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r>
              <a:tr h="713249">
                <a:tc>
                  <a:txBody>
                    <a:bodyPr/>
                    <a:lstStyle/>
                    <a:p>
                      <a:pPr algn="ctr">
                        <a:lnSpc>
                          <a:spcPct val="107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nSpc>
                          <a:spcPct val="107000"/>
                        </a:lnSpc>
                        <a:spcAft>
                          <a:spcPts val="0"/>
                        </a:spcAft>
                      </a:pPr>
                      <a:r>
                        <a:rPr lang="ru-RU"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услуг, предоставленных субъектам малого и среднего предпринимательства и физическим лицам, заинтересованным в начале осуществления предпринимательской деятельности, в том числе: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r>
                        <a:rPr lang="ru-RU" sz="1200" dirty="0" smtClean="0"/>
                        <a:t>единица</a:t>
                      </a:r>
                      <a:endParaRPr lang="ru-RU" sz="1200" dirty="0"/>
                    </a:p>
                  </a:txBody>
                  <a:tcPr>
                    <a:solidFill>
                      <a:schemeClr val="accent2">
                        <a:lumMod val="60000"/>
                        <a:lumOff val="40000"/>
                      </a:schemeClr>
                    </a:solidFill>
                  </a:tcPr>
                </a:tc>
                <a:tc>
                  <a:txBody>
                    <a:bodyPr/>
                    <a:lstStyle/>
                    <a:p>
                      <a:pPr algn="ctr">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endParaRPr lang="ru-RU" sz="1200" dirty="0" smtClean="0"/>
                    </a:p>
                    <a:p>
                      <a:r>
                        <a:rPr lang="ru-RU" sz="1200" dirty="0" smtClean="0"/>
                        <a:t>79</a:t>
                      </a:r>
                      <a:endParaRPr lang="ru-RU" sz="1200" dirty="0"/>
                    </a:p>
                  </a:txBody>
                  <a:tcPr>
                    <a:solidFill>
                      <a:schemeClr val="accent2">
                        <a:lumMod val="60000"/>
                        <a:lumOff val="40000"/>
                      </a:schemeClr>
                    </a:solidFill>
                  </a:tcPr>
                </a:tc>
              </a:tr>
              <a:tr h="499305">
                <a:tc>
                  <a:txBody>
                    <a:bodyPr/>
                    <a:lstStyle/>
                    <a:p>
                      <a:pPr algn="ctr">
                        <a:lnSpc>
                          <a:spcPct val="107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nSpc>
                          <a:spcPct val="107000"/>
                        </a:lnSpc>
                        <a:spcAft>
                          <a:spcPts val="0"/>
                        </a:spcAft>
                      </a:pPr>
                      <a:r>
                        <a:rPr lang="ru-RU"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Центром поддержки предпринимательства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r>
                        <a:rPr lang="ru-RU" sz="1200" dirty="0" smtClean="0"/>
                        <a:t>единица</a:t>
                      </a:r>
                      <a:endParaRPr lang="ru-RU" sz="1200" dirty="0"/>
                    </a:p>
                  </a:txBody>
                  <a:tcPr>
                    <a:solidFill>
                      <a:schemeClr val="accent2">
                        <a:lumMod val="60000"/>
                        <a:lumOff val="40000"/>
                      </a:schemeClr>
                    </a:solidFill>
                  </a:tcPr>
                </a:tc>
                <a:tc>
                  <a:txBody>
                    <a:bodyPr/>
                    <a:lstStyle/>
                    <a:p>
                      <a:pPr algn="ctr">
                        <a:lnSpc>
                          <a:spcPct val="107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r>
                        <a:rPr lang="ru-RU" sz="1200" smtClean="0"/>
                        <a:t>79</a:t>
                      </a:r>
                      <a:endParaRPr lang="ru-RU" sz="1200" dirty="0"/>
                    </a:p>
                  </a:txBody>
                  <a:tcPr>
                    <a:solidFill>
                      <a:schemeClr val="accent2">
                        <a:lumMod val="60000"/>
                        <a:lumOff val="40000"/>
                      </a:schemeClr>
                    </a:solidFill>
                  </a:tcPr>
                </a:tc>
              </a:tr>
              <a:tr h="713249">
                <a:tc>
                  <a:txBody>
                    <a:bodyPr/>
                    <a:lstStyle/>
                    <a:p>
                      <a:pPr algn="ctr">
                        <a:lnSpc>
                          <a:spcPct val="107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nSpc>
                          <a:spcPct val="107000"/>
                        </a:lnSpc>
                        <a:spcAft>
                          <a:spcPts val="0"/>
                        </a:spcAft>
                      </a:pPr>
                      <a:r>
                        <a:rPr lang="ru-RU"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субъектов малого и среднего предпринимательства, получивших государственную поддержку, в том числе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r>
                        <a:rPr lang="ru-RU" sz="1200" dirty="0" smtClean="0"/>
                        <a:t>единица</a:t>
                      </a:r>
                      <a:endParaRPr lang="ru-RU" sz="1200" dirty="0"/>
                    </a:p>
                  </a:txBody>
                  <a:tcPr>
                    <a:solidFill>
                      <a:schemeClr val="accent2">
                        <a:lumMod val="60000"/>
                        <a:lumOff val="40000"/>
                      </a:schemeClr>
                    </a:solidFill>
                  </a:tcPr>
                </a:tc>
                <a:tc>
                  <a:txBody>
                    <a:bodyPr/>
                    <a:lstStyle/>
                    <a:p>
                      <a:pPr algn="ctr">
                        <a:lnSpc>
                          <a:spcPct val="107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ct val="107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endParaRPr lang="ru-RU" sz="1200" dirty="0" smtClean="0"/>
                    </a:p>
                    <a:p>
                      <a:r>
                        <a:rPr lang="ru-RU" sz="1200" dirty="0" smtClean="0"/>
                        <a:t>94</a:t>
                      </a:r>
                      <a:endParaRPr lang="ru-RU" sz="1200" dirty="0"/>
                    </a:p>
                  </a:txBody>
                  <a:tcPr>
                    <a:solidFill>
                      <a:schemeClr val="accent2">
                        <a:lumMod val="60000"/>
                        <a:lumOff val="40000"/>
                      </a:schemeClr>
                    </a:solidFill>
                  </a:tcPr>
                </a:tc>
              </a:tr>
              <a:tr h="584553">
                <a:tc>
                  <a:txBody>
                    <a:bodyPr/>
                    <a:lstStyle/>
                    <a:p>
                      <a:pPr algn="ctr">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nSpc>
                          <a:spcPct val="107000"/>
                        </a:lnSpc>
                        <a:spcAft>
                          <a:spcPts val="0"/>
                        </a:spcAft>
                      </a:pPr>
                      <a:r>
                        <a:rPr lang="ru-RU"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Центром поддержки предпринимательства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r>
                        <a:rPr lang="ru-RU" sz="1200" dirty="0" smtClean="0"/>
                        <a:t>единица</a:t>
                      </a:r>
                      <a:endParaRPr lang="ru-RU" sz="1200" dirty="0"/>
                    </a:p>
                  </a:txBody>
                  <a:tcPr>
                    <a:solidFill>
                      <a:schemeClr val="accent2">
                        <a:lumMod val="60000"/>
                        <a:lumOff val="40000"/>
                      </a:schemeClr>
                    </a:solidFill>
                  </a:tcPr>
                </a:tc>
                <a:tc>
                  <a:txBody>
                    <a:bodyPr/>
                    <a:lstStyle/>
                    <a:p>
                      <a:pPr algn="ctr">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endParaRPr lang="ru-RU" sz="1200" dirty="0" smtClean="0"/>
                    </a:p>
                    <a:p>
                      <a:r>
                        <a:rPr lang="ru-RU" sz="1200" dirty="0" smtClean="0"/>
                        <a:t>94</a:t>
                      </a:r>
                      <a:endParaRPr lang="ru-RU" sz="1200" dirty="0"/>
                    </a:p>
                  </a:txBody>
                  <a:tcPr>
                    <a:solidFill>
                      <a:schemeClr val="accent2">
                        <a:lumMod val="60000"/>
                        <a:lumOff val="40000"/>
                      </a:schemeClr>
                    </a:solidFill>
                  </a:tcPr>
                </a:tc>
              </a:tr>
              <a:tr h="730800">
                <a:tc>
                  <a:txBody>
                    <a:bodyPr/>
                    <a:lstStyle/>
                    <a:p>
                      <a:pPr algn="ctr">
                        <a:lnSpc>
                          <a:spcPct val="107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физических лиц, заинтересованных в начале осуществления предпринимательской деятельности, получивших государственную поддержку, в том числе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r>
                        <a:rPr lang="ru-RU" sz="1200" dirty="0" smtClean="0"/>
                        <a:t>единица</a:t>
                      </a:r>
                      <a:endParaRPr lang="ru-RU" sz="1200" dirty="0"/>
                    </a:p>
                  </a:txBody>
                  <a:tcPr>
                    <a:solidFill>
                      <a:schemeClr val="accent2">
                        <a:lumMod val="60000"/>
                        <a:lumOff val="40000"/>
                      </a:schemeClr>
                    </a:solidFill>
                  </a:tcPr>
                </a:tc>
                <a:tc>
                  <a:txBody>
                    <a:bodyPr/>
                    <a:lstStyle/>
                    <a:p>
                      <a:pPr algn="ctr">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endParaRPr lang="ru-RU" sz="1200" dirty="0" smtClean="0"/>
                    </a:p>
                    <a:p>
                      <a:r>
                        <a:rPr lang="ru-RU" sz="1200" dirty="0" smtClean="0"/>
                        <a:t>148</a:t>
                      </a:r>
                      <a:endParaRPr lang="ru-RU" sz="1200" dirty="0"/>
                    </a:p>
                  </a:txBody>
                  <a:tcPr>
                    <a:solidFill>
                      <a:schemeClr val="accent2">
                        <a:lumMod val="60000"/>
                        <a:lumOff val="40000"/>
                      </a:schemeClr>
                    </a:solidFill>
                  </a:tcPr>
                </a:tc>
              </a:tr>
              <a:tr h="713249">
                <a:tc>
                  <a:txBody>
                    <a:bodyPr/>
                    <a:lstStyle/>
                    <a:p>
                      <a:pPr algn="ctr">
                        <a:lnSpc>
                          <a:spcPct val="107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Центра поддержки предпринимательства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r>
                        <a:rPr lang="ru-RU" sz="1200" dirty="0" smtClean="0"/>
                        <a:t>единица</a:t>
                      </a:r>
                      <a:endParaRPr lang="ru-RU" sz="1200" dirty="0"/>
                    </a:p>
                  </a:txBody>
                  <a:tcPr>
                    <a:solidFill>
                      <a:schemeClr val="accent2">
                        <a:lumMod val="60000"/>
                        <a:lumOff val="40000"/>
                      </a:schemeClr>
                    </a:solidFill>
                  </a:tcPr>
                </a:tc>
                <a:tc>
                  <a:txBody>
                    <a:bodyPr/>
                    <a:lstStyle/>
                    <a:p>
                      <a:pPr algn="ctr">
                        <a:lnSpc>
                          <a:spcPct val="107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endParaRPr lang="ru-RU" sz="1200" dirty="0" smtClean="0"/>
                    </a:p>
                    <a:p>
                      <a:r>
                        <a:rPr lang="ru-RU" sz="1200" dirty="0" smtClean="0"/>
                        <a:t>148</a:t>
                      </a:r>
                      <a:endParaRPr lang="ru-RU" sz="1200" dirty="0"/>
                    </a:p>
                  </a:txBody>
                  <a:tcPr>
                    <a:solidFill>
                      <a:schemeClr val="accent2">
                        <a:lumMod val="60000"/>
                        <a:lumOff val="40000"/>
                      </a:schemeClr>
                    </a:solidFill>
                  </a:tcPr>
                </a:tc>
              </a:tr>
              <a:tr h="718865">
                <a:tc>
                  <a:txBody>
                    <a:bodyPr/>
                    <a:lstStyle/>
                    <a:p>
                      <a:pPr algn="ctr">
                        <a:lnSpc>
                          <a:spcPct val="107000"/>
                        </a:lnSpc>
                        <a:spcAft>
                          <a:spcPts val="0"/>
                        </a:spcAft>
                      </a:pPr>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созданных субъектов малого и среднего предпринимательства из числа физических лиц, получивших государственную поддержку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r>
                        <a:rPr lang="ru-RU" sz="1200" dirty="0" smtClean="0"/>
                        <a:t>единица</a:t>
                      </a:r>
                      <a:endParaRPr lang="ru-RU" sz="1200" dirty="0"/>
                    </a:p>
                  </a:txBody>
                  <a:tcPr>
                    <a:solidFill>
                      <a:schemeClr val="accent2">
                        <a:lumMod val="60000"/>
                        <a:lumOff val="40000"/>
                      </a:schemeClr>
                    </a:solidFill>
                  </a:tcPr>
                </a:tc>
                <a:tc>
                  <a:txBody>
                    <a:bodyPr/>
                    <a:lstStyle/>
                    <a:p>
                      <a:pPr algn="ctr">
                        <a:lnSpc>
                          <a:spcPct val="107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lnSpc>
                          <a:spcPct val="107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endParaRPr lang="ru-RU" sz="1200" dirty="0" smtClean="0"/>
                    </a:p>
                    <a:p>
                      <a:r>
                        <a:rPr lang="ru-RU" sz="1200" dirty="0" smtClean="0"/>
                        <a:t>163</a:t>
                      </a:r>
                      <a:endParaRPr lang="ru-RU" sz="1200" dirty="0"/>
                    </a:p>
                  </a:txBody>
                  <a:tcPr>
                    <a:solidFill>
                      <a:schemeClr val="accent2">
                        <a:lumMod val="60000"/>
                        <a:lumOff val="40000"/>
                      </a:schemeClr>
                    </a:solidFill>
                  </a:tcPr>
                </a:tc>
              </a:tr>
            </a:tbl>
          </a:graphicData>
        </a:graphic>
      </p:graphicFrame>
      <p:sp>
        <p:nvSpPr>
          <p:cNvPr id="5" name="TextBox 4"/>
          <p:cNvSpPr txBox="1"/>
          <p:nvPr/>
        </p:nvSpPr>
        <p:spPr>
          <a:xfrm>
            <a:off x="1517715" y="-424207"/>
            <a:ext cx="7060677" cy="2246769"/>
          </a:xfrm>
          <a:prstGeom prst="rect">
            <a:avLst/>
          </a:prstGeom>
          <a:noFill/>
        </p:spPr>
        <p:txBody>
          <a:bodyPr wrap="square" rtlCol="0">
            <a:spAutoFit/>
          </a:bodyPr>
          <a:lstStyle/>
          <a:p>
            <a:endParaRPr lang="ru-RU" sz="2000" b="1" dirty="0">
              <a:solidFill>
                <a:schemeClr val="accent2">
                  <a:lumMod val="75000"/>
                </a:schemeClr>
              </a:solidFill>
            </a:endParaRPr>
          </a:p>
          <a:p>
            <a:r>
              <a:rPr lang="ru-RU" sz="2000" b="1" dirty="0">
                <a:solidFill>
                  <a:schemeClr val="accent2">
                    <a:lumMod val="75000"/>
                  </a:schemeClr>
                </a:solidFill>
              </a:rPr>
              <a:t> </a:t>
            </a:r>
          </a:p>
          <a:p>
            <a:pPr algn="ctr"/>
            <a:r>
              <a:rPr lang="en-US" sz="2000" b="1" dirty="0">
                <a:solidFill>
                  <a:schemeClr val="accent2">
                    <a:lumMod val="75000"/>
                  </a:schemeClr>
                </a:solidFill>
              </a:rPr>
              <a:t>KPI</a:t>
            </a:r>
            <a:endParaRPr lang="ru-RU" sz="2000" b="1" dirty="0">
              <a:solidFill>
                <a:schemeClr val="accent2">
                  <a:lumMod val="75000"/>
                </a:schemeClr>
              </a:solidFill>
            </a:endParaRPr>
          </a:p>
          <a:p>
            <a:pPr algn="ctr"/>
            <a:r>
              <a:rPr lang="ru-RU" sz="2000" b="1" dirty="0" smtClean="0">
                <a:solidFill>
                  <a:schemeClr val="accent2">
                    <a:lumMod val="75000"/>
                  </a:schemeClr>
                </a:solidFill>
              </a:rPr>
              <a:t>Сведения </a:t>
            </a:r>
            <a:r>
              <a:rPr lang="ru-RU" sz="2000" b="1" dirty="0">
                <a:solidFill>
                  <a:schemeClr val="accent2">
                    <a:lumMod val="75000"/>
                  </a:schemeClr>
                </a:solidFill>
              </a:rPr>
              <a:t>о реализации регионального проекта «Акселерация»</a:t>
            </a:r>
          </a:p>
          <a:p>
            <a:pPr algn="ctr"/>
            <a:r>
              <a:rPr lang="ru-RU" sz="2000" b="1" dirty="0" smtClean="0">
                <a:solidFill>
                  <a:schemeClr val="accent2">
                    <a:lumMod val="75000"/>
                  </a:schemeClr>
                </a:solidFill>
              </a:rPr>
              <a:t>по </a:t>
            </a:r>
            <a:r>
              <a:rPr lang="ru-RU" sz="2000" b="1" dirty="0">
                <a:solidFill>
                  <a:schemeClr val="accent2">
                    <a:lumMod val="75000"/>
                  </a:schemeClr>
                </a:solidFill>
              </a:rPr>
              <a:t>направлению «Центр поддержки предпринимательства»</a:t>
            </a:r>
          </a:p>
          <a:p>
            <a:endParaRPr lang="ru-RU" sz="2000" b="1" dirty="0">
              <a:solidFill>
                <a:schemeClr val="accent2">
                  <a:lumMod val="75000"/>
                </a:schemeClr>
              </a:solidFill>
            </a:endParaRPr>
          </a:p>
        </p:txBody>
      </p:sp>
    </p:spTree>
    <p:extLst>
      <p:ext uri="{BB962C8B-B14F-4D97-AF65-F5344CB8AC3E}">
        <p14:creationId xmlns:p14="http://schemas.microsoft.com/office/powerpoint/2010/main" val="371594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74614" y="-156098"/>
            <a:ext cx="10691813" cy="7559674"/>
          </a:xfrm>
          <a:prstGeom prst="rect">
            <a:avLst/>
          </a:prstGeom>
          <a:solidFill>
            <a:srgbClr val="562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Рисунок 12"/>
          <p:cNvPicPr>
            <a:picLocks noChangeAspect="1"/>
          </p:cNvPicPr>
          <p:nvPr/>
        </p:nvPicPr>
        <p:blipFill rotWithShape="1">
          <a:blip r:embed="rId2"/>
          <a:srcRect b="44173"/>
          <a:stretch/>
        </p:blipFill>
        <p:spPr>
          <a:xfrm rot="3280235">
            <a:off x="-1256115" y="3773939"/>
            <a:ext cx="7576720" cy="4235928"/>
          </a:xfrm>
          <a:prstGeom prst="rect">
            <a:avLst/>
          </a:prstGeom>
        </p:spPr>
      </p:pic>
      <p:sp>
        <p:nvSpPr>
          <p:cNvPr id="19" name="Арка 18"/>
          <p:cNvSpPr/>
          <p:nvPr/>
        </p:nvSpPr>
        <p:spPr>
          <a:xfrm>
            <a:off x="6607573" y="-3174703"/>
            <a:ext cx="6496390" cy="6496390"/>
          </a:xfrm>
          <a:prstGeom prst="blockArc">
            <a:avLst>
              <a:gd name="adj1" fmla="val 956724"/>
              <a:gd name="adj2" fmla="val 11921681"/>
              <a:gd name="adj3" fmla="val 18078"/>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Арка 17"/>
          <p:cNvSpPr/>
          <p:nvPr/>
        </p:nvSpPr>
        <p:spPr>
          <a:xfrm rot="7991782">
            <a:off x="-902284" y="6389731"/>
            <a:ext cx="3537529" cy="3537529"/>
          </a:xfrm>
          <a:prstGeom prst="blockArc">
            <a:avLst>
              <a:gd name="adj1" fmla="val 3346679"/>
              <a:gd name="adj2" fmla="val 13202193"/>
              <a:gd name="adj3" fmla="val 12415"/>
            </a:avLst>
          </a:prstGeom>
          <a:solidFill>
            <a:srgbClr val="C593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Рисунок 1"/>
          <p:cNvPicPr>
            <a:picLocks noChangeAspect="1"/>
          </p:cNvPicPr>
          <p:nvPr/>
        </p:nvPicPr>
        <p:blipFill>
          <a:blip r:embed="rId3"/>
          <a:stretch>
            <a:fillRect/>
          </a:stretch>
        </p:blipFill>
        <p:spPr>
          <a:xfrm>
            <a:off x="9109726" y="353128"/>
            <a:ext cx="1295626" cy="373244"/>
          </a:xfrm>
          <a:prstGeom prst="rect">
            <a:avLst/>
          </a:prstGeom>
        </p:spPr>
      </p:pic>
      <p:pic>
        <p:nvPicPr>
          <p:cNvPr id="3" name="Рисунок 2"/>
          <p:cNvPicPr>
            <a:picLocks noChangeAspect="1"/>
          </p:cNvPicPr>
          <p:nvPr/>
        </p:nvPicPr>
        <p:blipFill>
          <a:blip r:embed="rId4" cstate="print"/>
          <a:stretch>
            <a:fillRect/>
          </a:stretch>
        </p:blipFill>
        <p:spPr>
          <a:xfrm>
            <a:off x="6840413" y="2138694"/>
            <a:ext cx="4448010" cy="4357697"/>
          </a:xfrm>
          <a:prstGeom prst="ellipse">
            <a:avLst/>
          </a:prstGeom>
          <a:ln w="200025">
            <a:solidFill>
              <a:schemeClr val="bg1"/>
            </a:solidFill>
          </a:ln>
        </p:spPr>
      </p:pic>
      <p:grpSp>
        <p:nvGrpSpPr>
          <p:cNvPr id="10" name="Группа 9"/>
          <p:cNvGrpSpPr/>
          <p:nvPr/>
        </p:nvGrpSpPr>
        <p:grpSpPr>
          <a:xfrm>
            <a:off x="6468343" y="5274433"/>
            <a:ext cx="1368940" cy="1368940"/>
            <a:chOff x="5783810" y="4814119"/>
            <a:chExt cx="1346200" cy="1346200"/>
          </a:xfrm>
        </p:grpSpPr>
        <p:sp>
          <p:nvSpPr>
            <p:cNvPr id="14" name="Овал 13"/>
            <p:cNvSpPr/>
            <p:nvPr/>
          </p:nvSpPr>
          <p:spPr>
            <a:xfrm>
              <a:off x="5783810" y="4814119"/>
              <a:ext cx="1346200" cy="1346200"/>
            </a:xfrm>
            <a:prstGeom prst="ellipse">
              <a:avLst/>
            </a:prstGeom>
            <a:solidFill>
              <a:srgbClr val="ED533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Рисунок 8"/>
            <p:cNvPicPr>
              <a:picLocks noChangeAspect="1"/>
            </p:cNvPicPr>
            <p:nvPr/>
          </p:nvPicPr>
          <p:blipFill>
            <a:blip r:embed="rId5"/>
            <a:stretch>
              <a:fillRect/>
            </a:stretch>
          </p:blipFill>
          <p:spPr>
            <a:xfrm>
              <a:off x="6115367" y="5137594"/>
              <a:ext cx="700587" cy="610588"/>
            </a:xfrm>
            <a:prstGeom prst="rect">
              <a:avLst/>
            </a:prstGeom>
          </p:spPr>
        </p:pic>
      </p:grpSp>
      <p:grpSp>
        <p:nvGrpSpPr>
          <p:cNvPr id="4" name="Группа 3"/>
          <p:cNvGrpSpPr/>
          <p:nvPr/>
        </p:nvGrpSpPr>
        <p:grpSpPr>
          <a:xfrm>
            <a:off x="3280330" y="839508"/>
            <a:ext cx="2849371" cy="677391"/>
            <a:chOff x="3829260" y="752996"/>
            <a:chExt cx="2052613" cy="487975"/>
          </a:xfrm>
        </p:grpSpPr>
        <p:sp>
          <p:nvSpPr>
            <p:cNvPr id="22" name="Прямоугольник 21"/>
            <p:cNvSpPr/>
            <p:nvPr/>
          </p:nvSpPr>
          <p:spPr>
            <a:xfrm rot="2700000">
              <a:off x="3829260" y="752998"/>
              <a:ext cx="487973" cy="487973"/>
            </a:xfrm>
            <a:prstGeom prst="rect">
              <a:avLst/>
            </a:prstGeom>
            <a:solidFill>
              <a:srgbClr val="EDD8C2">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rot="2700000">
              <a:off x="4591260" y="752997"/>
              <a:ext cx="487973" cy="487973"/>
            </a:xfrm>
            <a:prstGeom prst="rect">
              <a:avLst/>
            </a:prstGeom>
            <a:solidFill>
              <a:srgbClr val="EDD8C2">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rot="2700000">
              <a:off x="5393900" y="752996"/>
              <a:ext cx="487973" cy="487973"/>
            </a:xfrm>
            <a:prstGeom prst="rect">
              <a:avLst/>
            </a:prstGeom>
            <a:solidFill>
              <a:srgbClr val="EDD8C2">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0" name="TextBox 19"/>
          <p:cNvSpPr txBox="1"/>
          <p:nvPr/>
        </p:nvSpPr>
        <p:spPr>
          <a:xfrm>
            <a:off x="131183" y="2439762"/>
            <a:ext cx="6630887" cy="830997"/>
          </a:xfrm>
          <a:prstGeom prst="rect">
            <a:avLst/>
          </a:prstGeom>
          <a:noFill/>
        </p:spPr>
        <p:txBody>
          <a:bodyPr wrap="square" rtlCol="0" anchor="ctr">
            <a:spAutoFit/>
          </a:bodyPr>
          <a:lstStyle/>
          <a:p>
            <a:r>
              <a:rPr lang="ru-RU" sz="4800" dirty="0" smtClean="0">
                <a:solidFill>
                  <a:srgbClr val="ED5338"/>
                </a:solidFill>
                <a:latin typeface="Arial Black" panose="020B0A04020102020204" pitchFamily="34" charset="0"/>
                <a:ea typeface="Roboto Black" panose="02000000000000000000" pitchFamily="2" charset="0"/>
              </a:rPr>
              <a:t>2</a:t>
            </a:r>
            <a:r>
              <a:rPr lang="en-US" sz="4800" dirty="0" smtClean="0">
                <a:solidFill>
                  <a:srgbClr val="ED5338"/>
                </a:solidFill>
                <a:latin typeface="Arial Black" panose="020B0A04020102020204" pitchFamily="34" charset="0"/>
                <a:ea typeface="Roboto Black" panose="02000000000000000000" pitchFamily="2" charset="0"/>
              </a:rPr>
              <a:t>. </a:t>
            </a:r>
            <a:r>
              <a:rPr lang="ru-RU" sz="4400" dirty="0" smtClean="0">
                <a:solidFill>
                  <a:schemeClr val="bg1"/>
                </a:solidFill>
                <a:latin typeface="Arial Black" panose="020B0A04020102020204" pitchFamily="34" charset="0"/>
                <a:ea typeface="Roboto Black" panose="02000000000000000000" pitchFamily="2" charset="0"/>
              </a:rPr>
              <a:t>План работы на </a:t>
            </a:r>
            <a:endParaRPr lang="en-US" sz="4400" dirty="0" smtClean="0">
              <a:solidFill>
                <a:schemeClr val="bg1"/>
              </a:solidFill>
              <a:latin typeface="Arial Black" panose="020B0A04020102020204" pitchFamily="34" charset="0"/>
              <a:ea typeface="Roboto Black" panose="02000000000000000000" pitchFamily="2" charset="0"/>
            </a:endParaRPr>
          </a:p>
        </p:txBody>
      </p:sp>
      <p:sp>
        <p:nvSpPr>
          <p:cNvPr id="21" name="Прямоугольник 20"/>
          <p:cNvSpPr/>
          <p:nvPr/>
        </p:nvSpPr>
        <p:spPr>
          <a:xfrm>
            <a:off x="704433" y="4795814"/>
            <a:ext cx="2398886" cy="104061"/>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pic>
        <p:nvPicPr>
          <p:cNvPr id="5" name="Рисунок 4"/>
          <p:cNvPicPr>
            <a:picLocks noChangeAspect="1"/>
          </p:cNvPicPr>
          <p:nvPr/>
        </p:nvPicPr>
        <p:blipFill rotWithShape="1">
          <a:blip r:embed="rId6" cstate="print">
            <a:extLst>
              <a:ext uri="{28A0092B-C50C-407E-A947-70E740481C1C}">
                <a14:useLocalDpi xmlns:a14="http://schemas.microsoft.com/office/drawing/2010/main" val="0"/>
              </a:ext>
            </a:extLst>
          </a:blip>
          <a:srcRect l="206" t="323" b="1"/>
          <a:stretch/>
        </p:blipFill>
        <p:spPr>
          <a:xfrm>
            <a:off x="6243359" y="1182516"/>
            <a:ext cx="4448454" cy="3554589"/>
          </a:xfrm>
          <a:prstGeom prst="rect">
            <a:avLst/>
          </a:prstGeom>
        </p:spPr>
      </p:pic>
    </p:spTree>
    <p:extLst>
      <p:ext uri="{BB962C8B-B14F-4D97-AF65-F5344CB8AC3E}">
        <p14:creationId xmlns:p14="http://schemas.microsoft.com/office/powerpoint/2010/main" val="3465112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765014" y="387727"/>
            <a:ext cx="8738401" cy="514372"/>
          </a:xfrm>
          <a:prstGeom prst="rect">
            <a:avLst/>
          </a:prstGeom>
          <a:noFill/>
        </p:spPr>
        <p:txBody>
          <a:bodyPr wrap="square" rtlCol="0">
            <a:spAutoFit/>
          </a:bodyPr>
          <a:lstStyle/>
          <a:p>
            <a:pPr marL="0" marR="0" lvl="0" indent="0" algn="l" defTabSz="457200" rtl="0" eaLnBrk="1" fontAlgn="auto" latinLnBrk="0" hangingPunct="1">
              <a:lnSpc>
                <a:spcPct val="85000"/>
              </a:lnSpc>
              <a:spcBef>
                <a:spcPts val="0"/>
              </a:spcBef>
              <a:spcAft>
                <a:spcPts val="0"/>
              </a:spcAft>
              <a:buClrTx/>
              <a:buSzTx/>
              <a:buFontTx/>
              <a:buNone/>
              <a:tabLst/>
              <a:defRPr/>
            </a:pPr>
            <a:r>
              <a:rPr lang="ru-RU" sz="3200" dirty="0" smtClean="0">
                <a:solidFill>
                  <a:srgbClr val="562212"/>
                </a:solidFill>
                <a:latin typeface="Arial Black" panose="020B0A04020102020204" pitchFamily="34" charset="0"/>
                <a:ea typeface="Roboto Black" panose="02000000000000000000" pitchFamily="2" charset="0"/>
              </a:rPr>
              <a:t>2.1 План работы на 2021 год</a:t>
            </a:r>
            <a:r>
              <a:rPr kumimoji="0" lang="ru-RU" sz="3200" b="0" i="0" u="none" strike="noStrike" kern="1200" cap="none" spc="0" normalizeH="0" baseline="0" noProof="0" dirty="0" smtClean="0">
                <a:ln>
                  <a:noFill/>
                </a:ln>
                <a:solidFill>
                  <a:srgbClr val="562212"/>
                </a:solidFill>
                <a:effectLst/>
                <a:uLnTx/>
                <a:uFillTx/>
                <a:latin typeface="Arial Black" panose="020B0A04020102020204" pitchFamily="34" charset="0"/>
                <a:ea typeface="Roboto Black" panose="02000000000000000000" pitchFamily="2" charset="0"/>
                <a:cs typeface="+mn-cs"/>
              </a:rPr>
              <a:t> </a:t>
            </a:r>
            <a:endParaRPr kumimoji="0" lang="ru-RU" sz="3600" b="0" i="0" u="none" strike="noStrike" kern="1200" cap="none" spc="0" normalizeH="0" baseline="0" noProof="0" dirty="0">
              <a:ln>
                <a:noFill/>
              </a:ln>
              <a:solidFill>
                <a:srgbClr val="562212"/>
              </a:solidFill>
              <a:effectLst/>
              <a:uLnTx/>
              <a:uFillTx/>
              <a:latin typeface="Arial Black" panose="020B0A04020102020204" pitchFamily="34" charset="0"/>
              <a:ea typeface="Roboto Black" panose="02000000000000000000" pitchFamily="2" charset="0"/>
              <a:cs typeface="+mn-cs"/>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639885520"/>
              </p:ext>
            </p:extLst>
          </p:nvPr>
        </p:nvGraphicFramePr>
        <p:xfrm>
          <a:off x="565607" y="1018099"/>
          <a:ext cx="9643623" cy="4644760"/>
        </p:xfrm>
        <a:graphic>
          <a:graphicData uri="http://schemas.openxmlformats.org/drawingml/2006/table">
            <a:tbl>
              <a:tblPr firstRow="1" bandRow="1">
                <a:tableStyleId>{5C22544A-7EE6-4342-B048-85BDC9FD1C3A}</a:tableStyleId>
              </a:tblPr>
              <a:tblGrid>
                <a:gridCol w="3214541"/>
                <a:gridCol w="3214541"/>
                <a:gridCol w="3214541"/>
              </a:tblGrid>
              <a:tr h="592946">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«Поддержка </a:t>
                      </a:r>
                      <a:r>
                        <a:rPr lang="ru-RU" sz="1600" dirty="0" err="1" smtClean="0">
                          <a:solidFill>
                            <a:schemeClr val="bg1"/>
                          </a:solidFill>
                        </a:rPr>
                        <a:t>самозанятых</a:t>
                      </a:r>
                      <a:r>
                        <a:rPr lang="ru-RU" sz="1600" dirty="0" smtClean="0">
                          <a:solidFill>
                            <a:schemeClr val="bg1"/>
                          </a:solidFill>
                        </a:rPr>
                        <a:t>»</a:t>
                      </a:r>
                    </a:p>
                  </a:txBody>
                  <a:tcPr>
                    <a:solidFill>
                      <a:schemeClr val="accent2">
                        <a:lumMod val="75000"/>
                      </a:schemeClr>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«Вовлечение»</a:t>
                      </a:r>
                    </a:p>
                  </a:txBody>
                  <a:tcPr>
                    <a:solidFill>
                      <a:schemeClr val="accent2">
                        <a:lumMod val="75000"/>
                      </a:schemeClr>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«Акселерация субъектов МСП»</a:t>
                      </a:r>
                    </a:p>
                  </a:txBody>
                  <a:tcPr>
                    <a:solidFill>
                      <a:schemeClr val="accent2">
                        <a:lumMod val="75000"/>
                      </a:schemeClr>
                    </a:solidFill>
                  </a:tcPr>
                </a:tc>
              </a:tr>
              <a:tr h="368584">
                <a:tc gridSpan="3">
                  <a:txBody>
                    <a:bodyPr/>
                    <a:lstStyle/>
                    <a:p>
                      <a:pPr algn="ctr"/>
                      <a:r>
                        <a:rPr lang="ru-RU" sz="1600" b="1" dirty="0" smtClean="0"/>
                        <a:t>Консультационные</a:t>
                      </a:r>
                      <a:r>
                        <a:rPr lang="ru-RU" sz="1600" b="1" baseline="0" dirty="0" smtClean="0"/>
                        <a:t> услуги</a:t>
                      </a:r>
                      <a:endParaRPr lang="ru-RU" sz="1600" b="1"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592946">
                <a:tc gridSpan="2">
                  <a:txBody>
                    <a:bodyPr/>
                    <a:lstStyle/>
                    <a:p>
                      <a:pPr algn="ctr"/>
                      <a:r>
                        <a:rPr lang="ru-RU" sz="1100" b="0" kern="1200" dirty="0" smtClean="0">
                          <a:solidFill>
                            <a:schemeClr val="dk1"/>
                          </a:solidFill>
                          <a:effectLst/>
                          <a:latin typeface="+mn-lt"/>
                          <a:ea typeface="+mn-ea"/>
                          <a:cs typeface="+mn-cs"/>
                        </a:rPr>
                        <a:t>По вопросам начала ведения собственного дела для физических лиц, планирующих осуществление предпринимательской деятельности. </a:t>
                      </a:r>
                      <a:endParaRPr lang="ru-RU" sz="1100" b="0"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r>
              <a:tr h="267930">
                <a:tc>
                  <a:txBody>
                    <a:bodyPr/>
                    <a:lstStyle/>
                    <a:p>
                      <a:r>
                        <a:rPr lang="ru-RU" dirty="0" smtClean="0"/>
                        <a:t>-</a:t>
                      </a:r>
                      <a:endParaRPr lang="ru-RU" dirty="0"/>
                    </a:p>
                  </a:txBody>
                  <a:tcPr>
                    <a:solidFill>
                      <a:schemeClr val="accent2">
                        <a:lumMod val="40000"/>
                        <a:lumOff val="60000"/>
                      </a:schemeClr>
                    </a:solidFill>
                  </a:tcPr>
                </a:tc>
                <a:tc gridSpan="2">
                  <a:txBody>
                    <a:bodyPr/>
                    <a:lstStyle/>
                    <a:p>
                      <a:pPr algn="ctr"/>
                      <a:r>
                        <a:rPr lang="ru-RU" sz="1100" b="0" kern="1200" dirty="0" smtClean="0">
                          <a:solidFill>
                            <a:schemeClr val="dk1"/>
                          </a:solidFill>
                          <a:effectLst/>
                          <a:latin typeface="+mn-lt"/>
                          <a:ea typeface="+mn-ea"/>
                          <a:cs typeface="+mn-cs"/>
                        </a:rPr>
                        <a:t>По вопросам финансового планирования</a:t>
                      </a:r>
                      <a:endParaRPr lang="ru-RU" sz="1100" b="0"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354870">
                <a:tc gridSpan="3">
                  <a:txBody>
                    <a:bodyPr/>
                    <a:lstStyle/>
                    <a:p>
                      <a:pPr algn="ctr">
                        <a:lnSpc>
                          <a:spcPct val="115000"/>
                        </a:lnSpc>
                        <a:spcAft>
                          <a:spcPts val="0"/>
                        </a:spcAft>
                      </a:pPr>
                      <a:r>
                        <a:rPr lang="ru-RU" sz="1100" b="0" dirty="0" smtClean="0">
                          <a:effectLst/>
                          <a:latin typeface="Times New Roman" panose="02020603050405020304" pitchFamily="18" charset="0"/>
                          <a:ea typeface="Times New Roman" panose="02020603050405020304" pitchFamily="18" charset="0"/>
                        </a:rPr>
                        <a:t>По вопросам маркетингового сопровождения деятельности субъекта малого и среднего предпринимательства</a:t>
                      </a:r>
                      <a:endParaRPr lang="ru-RU" sz="1100" b="0" dirty="0">
                        <a:effectLst/>
                        <a:latin typeface="Calibri" panose="020F0502020204030204" pitchFamily="34" charset="0"/>
                        <a:ea typeface="Calibri" panose="020F0502020204030204" pitchFamily="34" charset="0"/>
                      </a:endParaRPr>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433633">
                <a:tc>
                  <a:txBody>
                    <a:bodyPr/>
                    <a:lstStyle/>
                    <a:p>
                      <a:r>
                        <a:rPr lang="ru-RU" dirty="0" smtClean="0"/>
                        <a:t>-</a:t>
                      </a:r>
                      <a:endParaRPr lang="ru-RU" dirty="0"/>
                    </a:p>
                  </a:txBody>
                  <a:tcPr>
                    <a:solidFill>
                      <a:schemeClr val="accent2">
                        <a:lumMod val="40000"/>
                        <a:lumOff val="60000"/>
                      </a:schemeClr>
                    </a:solidFill>
                  </a:tcPr>
                </a:tc>
                <a:tc gridSpan="2">
                  <a:txBody>
                    <a:bodyPr/>
                    <a:lstStyle/>
                    <a:p>
                      <a:pPr algn="ctr">
                        <a:lnSpc>
                          <a:spcPct val="115000"/>
                        </a:lnSpc>
                        <a:spcAft>
                          <a:spcPts val="0"/>
                        </a:spcAft>
                      </a:pPr>
                      <a:r>
                        <a:rPr lang="ru-RU" sz="1100" b="0" dirty="0" smtClean="0">
                          <a:effectLst/>
                          <a:latin typeface="Times New Roman" panose="02020603050405020304" pitchFamily="18" charset="0"/>
                          <a:ea typeface="Times New Roman" panose="02020603050405020304" pitchFamily="18" charset="0"/>
                        </a:rPr>
                        <a:t>По вопросам патентных исследований, патентно-лицензионного сопровождения деятельности субъекта малого и среднего предпринимательства</a:t>
                      </a:r>
                      <a:endParaRPr lang="ru-RU" sz="1100" b="0" dirty="0">
                        <a:effectLst/>
                        <a:latin typeface="Calibri" panose="020F0502020204030204" pitchFamily="34" charset="0"/>
                        <a:ea typeface="Calibri" panose="020F0502020204030204" pitchFamily="34" charset="0"/>
                      </a:endParaRPr>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317605">
                <a:tc gridSpan="3">
                  <a:txBody>
                    <a:bodyPr/>
                    <a:lstStyle/>
                    <a:p>
                      <a:pPr algn="ctr">
                        <a:lnSpc>
                          <a:spcPct val="115000"/>
                        </a:lnSpc>
                        <a:spcAft>
                          <a:spcPts val="0"/>
                        </a:spcAft>
                      </a:pPr>
                      <a:r>
                        <a:rPr lang="ru-RU" sz="1100" b="0" dirty="0" smtClean="0">
                          <a:effectLst/>
                          <a:latin typeface="Times New Roman" panose="02020603050405020304" pitchFamily="18" charset="0"/>
                          <a:ea typeface="Times New Roman" panose="02020603050405020304" pitchFamily="18" charset="0"/>
                        </a:rPr>
                        <a:t>По вопросам правового обеспечения деятельности субъекта малого и среднего предпринимательства</a:t>
                      </a:r>
                      <a:endParaRPr lang="ru-RU" sz="1100" b="0" dirty="0">
                        <a:effectLst/>
                        <a:latin typeface="Calibri" panose="020F0502020204030204" pitchFamily="34" charset="0"/>
                        <a:ea typeface="Calibri" panose="020F0502020204030204" pitchFamily="34" charset="0"/>
                      </a:endParaRPr>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449722">
                <a:tc>
                  <a:txBody>
                    <a:bodyPr/>
                    <a:lstStyle/>
                    <a:p>
                      <a:r>
                        <a:rPr lang="ru-RU" dirty="0" smtClean="0"/>
                        <a:t>-</a:t>
                      </a:r>
                      <a:endParaRPr lang="ru-RU" dirty="0"/>
                    </a:p>
                  </a:txBody>
                  <a:tcPr>
                    <a:solidFill>
                      <a:schemeClr val="accent2">
                        <a:lumMod val="40000"/>
                        <a:lumOff val="60000"/>
                      </a:schemeClr>
                    </a:solidFill>
                  </a:tcPr>
                </a:tc>
                <a:tc gridSpan="2">
                  <a:txBody>
                    <a:bodyPr/>
                    <a:lstStyle/>
                    <a:p>
                      <a:pPr algn="ctr">
                        <a:lnSpc>
                          <a:spcPct val="115000"/>
                        </a:lnSpc>
                        <a:spcAft>
                          <a:spcPts val="0"/>
                        </a:spcAft>
                      </a:pPr>
                      <a:r>
                        <a:rPr lang="ru-RU" sz="1100" b="0" dirty="0" smtClean="0">
                          <a:effectLst/>
                          <a:latin typeface="Times New Roman" panose="02020603050405020304" pitchFamily="18" charset="0"/>
                          <a:ea typeface="Times New Roman" panose="02020603050405020304" pitchFamily="18" charset="0"/>
                        </a:rPr>
                        <a:t>По вопросам информационного сопровождения деятельности субъекта малого и среднего предпринимательства (маркировка товаров)</a:t>
                      </a:r>
                      <a:endParaRPr lang="ru-RU" sz="1100" b="0" dirty="0">
                        <a:effectLst/>
                        <a:latin typeface="Calibri" panose="020F0502020204030204" pitchFamily="34" charset="0"/>
                        <a:ea typeface="Calibri" panose="020F0502020204030204" pitchFamily="34" charset="0"/>
                      </a:endParaRPr>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462903">
                <a:tc>
                  <a:txBody>
                    <a:bodyPr/>
                    <a:lstStyle/>
                    <a:p>
                      <a:r>
                        <a:rPr lang="ru-RU" dirty="0" smtClean="0"/>
                        <a:t>-</a:t>
                      </a:r>
                      <a:endParaRPr lang="ru-RU" dirty="0"/>
                    </a:p>
                  </a:txBody>
                  <a:tcPr>
                    <a:solidFill>
                      <a:schemeClr val="accent2">
                        <a:lumMod val="40000"/>
                        <a:lumOff val="60000"/>
                      </a:schemeClr>
                    </a:solidFill>
                  </a:tcPr>
                </a:tc>
                <a:tc gridSpan="2">
                  <a:txBody>
                    <a:bodyPr/>
                    <a:lstStyle/>
                    <a:p>
                      <a:pPr algn="ctr">
                        <a:lnSpc>
                          <a:spcPct val="115000"/>
                        </a:lnSpc>
                        <a:spcAft>
                          <a:spcPts val="0"/>
                        </a:spcAft>
                      </a:pPr>
                      <a:r>
                        <a:rPr lang="ru-RU" sz="1100" b="0" dirty="0" smtClean="0">
                          <a:solidFill>
                            <a:schemeClr val="tx1"/>
                          </a:solidFill>
                          <a:effectLst/>
                          <a:latin typeface="Times New Roman" panose="02020603050405020304" pitchFamily="18" charset="0"/>
                          <a:ea typeface="Times New Roman" panose="02020603050405020304" pitchFamily="18" charset="0"/>
                        </a:rPr>
                        <a:t>По организации сертификации товаров, работ и услуг субъектов малого и среднего предпринимательства</a:t>
                      </a:r>
                      <a:endParaRPr lang="ru-RU" sz="1100" b="0" dirty="0">
                        <a:solidFill>
                          <a:schemeClr val="tx1"/>
                        </a:solidFill>
                        <a:effectLst/>
                        <a:latin typeface="Calibri" panose="020F0502020204030204" pitchFamily="34" charset="0"/>
                        <a:ea typeface="Calibri" panose="020F0502020204030204" pitchFamily="34" charset="0"/>
                      </a:endParaRPr>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592946">
                <a:tc>
                  <a:txBody>
                    <a:bodyPr/>
                    <a:lstStyle/>
                    <a:p>
                      <a:r>
                        <a:rPr lang="ru-RU" dirty="0" smtClean="0"/>
                        <a:t>-</a:t>
                      </a:r>
                      <a:endParaRPr lang="ru-RU" dirty="0"/>
                    </a:p>
                  </a:txBody>
                  <a:tcPr>
                    <a:solidFill>
                      <a:schemeClr val="accent2">
                        <a:lumMod val="40000"/>
                        <a:lumOff val="60000"/>
                      </a:schemeClr>
                    </a:solidFill>
                  </a:tcPr>
                </a:tc>
                <a:tc gridSpan="2">
                  <a:txBody>
                    <a:bodyPr/>
                    <a:lstStyle/>
                    <a:p>
                      <a:pPr algn="ctr">
                        <a:lnSpc>
                          <a:spcPct val="115000"/>
                        </a:lnSpc>
                        <a:spcAft>
                          <a:spcPts val="0"/>
                        </a:spcAft>
                      </a:pPr>
                      <a:r>
                        <a:rPr lang="ru-RU" sz="1100" b="0" dirty="0" smtClean="0">
                          <a:effectLst/>
                          <a:latin typeface="Times New Roman" panose="02020603050405020304" pitchFamily="18" charset="0"/>
                          <a:ea typeface="Times New Roman" panose="02020603050405020304" pitchFamily="18" charset="0"/>
                        </a:rPr>
                        <a:t>Иные консультационные услуги в целях содействия развитию деятельности субъектов малого и среднего предпринимательства</a:t>
                      </a:r>
                      <a:endParaRPr lang="ru-RU" sz="1100" b="0" dirty="0">
                        <a:effectLst/>
                        <a:latin typeface="Calibri" panose="020F0502020204030204" pitchFamily="34" charset="0"/>
                        <a:ea typeface="Calibri" panose="020F0502020204030204" pitchFamily="34" charset="0"/>
                      </a:endParaRPr>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34087052"/>
              </p:ext>
            </p:extLst>
          </p:nvPr>
        </p:nvGraphicFramePr>
        <p:xfrm>
          <a:off x="584462" y="5668405"/>
          <a:ext cx="9605914" cy="678053"/>
        </p:xfrm>
        <a:graphic>
          <a:graphicData uri="http://schemas.openxmlformats.org/drawingml/2006/table">
            <a:tbl>
              <a:tblPr firstRow="1" bandRow="1">
                <a:tableStyleId>{5C22544A-7EE6-4342-B048-85BDC9FD1C3A}</a:tableStyleId>
              </a:tblPr>
              <a:tblGrid>
                <a:gridCol w="3205113"/>
                <a:gridCol w="6400801"/>
              </a:tblGrid>
              <a:tr h="279344">
                <a:tc gridSpan="2">
                  <a:txBody>
                    <a:bodyPr/>
                    <a:lstStyle/>
                    <a:p>
                      <a:pPr algn="ctr">
                        <a:lnSpc>
                          <a:spcPct val="115000"/>
                        </a:lnSpc>
                        <a:spcAft>
                          <a:spcPts val="0"/>
                        </a:spcAft>
                      </a:pPr>
                      <a:r>
                        <a:rPr lang="ru-RU" sz="1100" b="0" dirty="0" smtClean="0">
                          <a:solidFill>
                            <a:schemeClr val="tx1"/>
                          </a:solidFill>
                          <a:effectLst/>
                          <a:latin typeface="Times New Roman" panose="02020603050405020304" pitchFamily="18" charset="0"/>
                          <a:ea typeface="Times New Roman" panose="02020603050405020304" pitchFamily="18" charset="0"/>
                        </a:rPr>
                        <a:t>Предоставление информации о возможностях получения кредитных и иных финансовых ресурсов</a:t>
                      </a:r>
                      <a:endParaRPr lang="ru-RU" sz="1100" b="0" dirty="0">
                        <a:solidFill>
                          <a:schemeClr val="tx1"/>
                        </a:solidFill>
                        <a:effectLst/>
                        <a:latin typeface="Calibri" panose="020F0502020204030204" pitchFamily="34" charset="0"/>
                        <a:ea typeface="Calibri" panose="020F0502020204030204" pitchFamily="34" charset="0"/>
                      </a:endParaRPr>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387063">
                <a:tc>
                  <a:txBody>
                    <a:bodyPr/>
                    <a:lstStyle/>
                    <a:p>
                      <a:endParaRPr lang="ru-RU" dirty="0"/>
                    </a:p>
                  </a:txBody>
                  <a:tcPr>
                    <a:solidFill>
                      <a:schemeClr val="accent2">
                        <a:lumMod val="40000"/>
                        <a:lumOff val="60000"/>
                      </a:schemeClr>
                    </a:solidFill>
                  </a:tcPr>
                </a:tc>
                <a:tc>
                  <a:txBody>
                    <a:bodyPr/>
                    <a:lstStyle/>
                    <a:p>
                      <a:pPr algn="ctr">
                        <a:lnSpc>
                          <a:spcPct val="115000"/>
                        </a:lnSpc>
                        <a:spcAft>
                          <a:spcPts val="0"/>
                        </a:spcAft>
                      </a:pPr>
                      <a:r>
                        <a:rPr lang="ru-RU" sz="1100" b="0" dirty="0" smtClean="0">
                          <a:effectLst/>
                          <a:latin typeface="Times New Roman" panose="02020603050405020304" pitchFamily="18" charset="0"/>
                          <a:ea typeface="Times New Roman" panose="02020603050405020304" pitchFamily="18" charset="0"/>
                        </a:rPr>
                        <a:t>Консультационные услуги по вопросам бизнес-планирования </a:t>
                      </a:r>
                      <a:endParaRPr lang="ru-RU" sz="1100" b="0" dirty="0">
                        <a:effectLst/>
                        <a:latin typeface="Calibri" panose="020F0502020204030204" pitchFamily="34" charset="0"/>
                        <a:ea typeface="Calibri" panose="020F0502020204030204" pitchFamily="34" charset="0"/>
                      </a:endParaRPr>
                    </a:p>
                  </a:txBody>
                  <a:tcPr>
                    <a:solidFill>
                      <a:schemeClr val="accent2">
                        <a:lumMod val="40000"/>
                        <a:lumOff val="60000"/>
                      </a:schemeClr>
                    </a:solidFill>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237816509"/>
              </p:ext>
            </p:extLst>
          </p:nvPr>
        </p:nvGraphicFramePr>
        <p:xfrm>
          <a:off x="584461" y="6334098"/>
          <a:ext cx="9615342" cy="640080"/>
        </p:xfrm>
        <a:graphic>
          <a:graphicData uri="http://schemas.openxmlformats.org/drawingml/2006/table">
            <a:tbl>
              <a:tblPr firstRow="1" bandRow="1">
                <a:tableStyleId>{5C22544A-7EE6-4342-B048-85BDC9FD1C3A}</a:tableStyleId>
              </a:tblPr>
              <a:tblGrid>
                <a:gridCol w="3205114"/>
                <a:gridCol w="6410228"/>
              </a:tblGrid>
              <a:tr h="370840">
                <a:tc>
                  <a:txBody>
                    <a:bodyPr/>
                    <a:lstStyle/>
                    <a:p>
                      <a:r>
                        <a:rPr lang="ru-RU" sz="1200" b="0" smtClean="0">
                          <a:solidFill>
                            <a:schemeClr val="tx1"/>
                          </a:solidFill>
                        </a:rPr>
                        <a:t>-</a:t>
                      </a:r>
                      <a:endParaRPr lang="ru-RU" sz="1200" b="0" dirty="0">
                        <a:solidFill>
                          <a:schemeClr val="tx1"/>
                        </a:solidFill>
                      </a:endParaRPr>
                    </a:p>
                  </a:txBody>
                  <a:tcPr>
                    <a:solidFill>
                      <a:schemeClr val="accent2">
                        <a:lumMod val="40000"/>
                        <a:lumOff val="60000"/>
                      </a:schemeClr>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200" b="0" kern="1200" dirty="0" smtClean="0">
                          <a:solidFill>
                            <a:schemeClr val="tx1"/>
                          </a:solidFill>
                          <a:effectLst/>
                          <a:latin typeface="+mn-lt"/>
                          <a:ea typeface="+mn-ea"/>
                          <a:cs typeface="+mn-cs"/>
                        </a:rPr>
                        <a:t>По подбору персонала, по вопросам применения трудового законодательства Российской Федерации</a:t>
                      </a:r>
                      <a:endParaRPr lang="ru-RU" sz="1200" b="0" dirty="0" smtClean="0">
                        <a:solidFill>
                          <a:schemeClr val="tx1"/>
                        </a:solidFill>
                      </a:endParaRPr>
                    </a:p>
                    <a:p>
                      <a:pPr algn="ctr"/>
                      <a:endParaRPr lang="ru-RU" sz="1200" b="0" dirty="0">
                        <a:solidFill>
                          <a:schemeClr val="tx1"/>
                        </a:solidFill>
                      </a:endParaRPr>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2334309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227538213"/>
              </p:ext>
            </p:extLst>
          </p:nvPr>
        </p:nvGraphicFramePr>
        <p:xfrm>
          <a:off x="292230" y="696869"/>
          <a:ext cx="10228083" cy="5489236"/>
        </p:xfrm>
        <a:graphic>
          <a:graphicData uri="http://schemas.openxmlformats.org/drawingml/2006/table">
            <a:tbl>
              <a:tblPr firstRow="1" bandRow="1">
                <a:tableStyleId>{5C22544A-7EE6-4342-B048-85BDC9FD1C3A}</a:tableStyleId>
              </a:tblPr>
              <a:tblGrid>
                <a:gridCol w="3409361"/>
                <a:gridCol w="3409361"/>
                <a:gridCol w="3409361"/>
              </a:tblGrid>
              <a:tr h="482272">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«Поддержка </a:t>
                      </a:r>
                      <a:r>
                        <a:rPr lang="ru-RU" sz="1600" dirty="0" err="1" smtClean="0">
                          <a:solidFill>
                            <a:schemeClr val="bg1"/>
                          </a:solidFill>
                        </a:rPr>
                        <a:t>самозанятых</a:t>
                      </a:r>
                      <a:r>
                        <a:rPr lang="ru-RU" sz="1600" dirty="0" smtClean="0">
                          <a:solidFill>
                            <a:schemeClr val="bg1"/>
                          </a:solidFill>
                        </a:rPr>
                        <a:t>»</a:t>
                      </a:r>
                    </a:p>
                  </a:txBody>
                  <a:tcPr>
                    <a:solidFill>
                      <a:schemeClr val="accent2">
                        <a:lumMod val="75000"/>
                      </a:schemeClr>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«Вовлечение»</a:t>
                      </a:r>
                    </a:p>
                  </a:txBody>
                  <a:tcPr>
                    <a:solidFill>
                      <a:schemeClr val="accent2">
                        <a:lumMod val="75000"/>
                      </a:schemeClr>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«Акселерация субъектов МСП»</a:t>
                      </a:r>
                    </a:p>
                  </a:txBody>
                  <a:tcPr>
                    <a:solidFill>
                      <a:schemeClr val="accent2">
                        <a:lumMod val="75000"/>
                      </a:schemeClr>
                    </a:solidFill>
                  </a:tcPr>
                </a:tc>
              </a:tr>
              <a:tr h="319721">
                <a:tc gridSpan="3">
                  <a:txBody>
                    <a:bodyPr/>
                    <a:lstStyle/>
                    <a:p>
                      <a:pPr algn="ctr"/>
                      <a:r>
                        <a:rPr lang="ru-RU" sz="1984" kern="1200" dirty="0" smtClean="0">
                          <a:solidFill>
                            <a:schemeClr val="dk1"/>
                          </a:solidFill>
                          <a:effectLst/>
                          <a:latin typeface="+mn-lt"/>
                          <a:ea typeface="+mn-ea"/>
                          <a:cs typeface="+mn-cs"/>
                        </a:rPr>
                        <a:t> </a:t>
                      </a:r>
                      <a:r>
                        <a:rPr lang="ru-RU" sz="1100" b="1" kern="1200" dirty="0" smtClean="0">
                          <a:solidFill>
                            <a:schemeClr val="dk1"/>
                          </a:solidFill>
                          <a:effectLst/>
                          <a:latin typeface="+mn-lt"/>
                          <a:ea typeface="+mn-ea"/>
                          <a:cs typeface="+mn-cs"/>
                        </a:rPr>
                        <a:t>Содействие в популяризации продукции и услуг субъекта малого и среднего предпринимательства а также </a:t>
                      </a:r>
                      <a:r>
                        <a:rPr lang="ru-RU" sz="1100" b="1" kern="1200" dirty="0" err="1" smtClean="0">
                          <a:solidFill>
                            <a:schemeClr val="dk1"/>
                          </a:solidFill>
                          <a:effectLst/>
                          <a:latin typeface="+mn-lt"/>
                          <a:ea typeface="+mn-ea"/>
                          <a:cs typeface="+mn-cs"/>
                        </a:rPr>
                        <a:t>самозанятых</a:t>
                      </a:r>
                      <a:r>
                        <a:rPr lang="ru-RU" sz="1100" b="1" kern="1200" dirty="0" smtClean="0">
                          <a:solidFill>
                            <a:schemeClr val="dk1"/>
                          </a:solidFill>
                          <a:effectLst/>
                          <a:latin typeface="+mn-lt"/>
                          <a:ea typeface="+mn-ea"/>
                          <a:cs typeface="+mn-cs"/>
                        </a:rPr>
                        <a:t> граждан</a:t>
                      </a:r>
                      <a:endParaRPr lang="ru-RU" sz="1100" b="1"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302966">
                <a:tc gridSpan="3">
                  <a:txBody>
                    <a:bodyPr/>
                    <a:lstStyle/>
                    <a:p>
                      <a:pPr algn="ctr"/>
                      <a:r>
                        <a:rPr lang="ru-RU" sz="1100" kern="1200" dirty="0" smtClean="0">
                          <a:solidFill>
                            <a:schemeClr val="dk1"/>
                          </a:solidFill>
                          <a:effectLst/>
                          <a:latin typeface="+mn-lt"/>
                          <a:ea typeface="+mn-ea"/>
                          <a:cs typeface="+mn-cs"/>
                        </a:rPr>
                        <a:t>Создание базового набора элементов </a:t>
                      </a:r>
                      <a:r>
                        <a:rPr lang="ru-RU" sz="1100" kern="1200" dirty="0" err="1" smtClean="0">
                          <a:solidFill>
                            <a:schemeClr val="dk1"/>
                          </a:solidFill>
                          <a:effectLst/>
                          <a:latin typeface="+mn-lt"/>
                          <a:ea typeface="+mn-ea"/>
                          <a:cs typeface="+mn-cs"/>
                        </a:rPr>
                        <a:t>айдентики</a:t>
                      </a:r>
                      <a:endParaRPr lang="ru-RU" sz="1100" b="0"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482272">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rPr>
                        <a:t>Проведение  рекламной компании для товаропроизводителей и </a:t>
                      </a:r>
                      <a:r>
                        <a:rPr lang="ru-RU" sz="1000" dirty="0" err="1">
                          <a:effectLst/>
                          <a:latin typeface="Times New Roman" panose="02020603050405020304" pitchFamily="18" charset="0"/>
                          <a:ea typeface="Times New Roman" panose="02020603050405020304" pitchFamily="18" charset="0"/>
                        </a:rPr>
                        <a:t>самозанятых</a:t>
                      </a:r>
                      <a:r>
                        <a:rPr lang="ru-RU" sz="1000" dirty="0">
                          <a:effectLst/>
                          <a:latin typeface="Times New Roman" panose="02020603050405020304" pitchFamily="18" charset="0"/>
                          <a:ea typeface="Times New Roman" panose="02020603050405020304" pitchFamily="18" charset="0"/>
                        </a:rPr>
                        <a:t> сферы услуг Республики Алтай</a:t>
                      </a:r>
                      <a:endParaRPr lang="ru-RU" sz="110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r>
                        <a:rPr lang="ru-RU" sz="1100" b="0" dirty="0" smtClean="0"/>
                        <a:t>-</a:t>
                      </a:r>
                      <a:endParaRPr lang="ru-RU" sz="1100" b="0" dirty="0"/>
                    </a:p>
                  </a:txBody>
                  <a:tcPr>
                    <a:solidFill>
                      <a:schemeClr val="accent2">
                        <a:lumMod val="40000"/>
                        <a:lumOff val="60000"/>
                      </a:schemeClr>
                    </a:solidFill>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rPr>
                        <a:t>Проведение  рекламной компании для товаропроизводителей и </a:t>
                      </a:r>
                      <a:r>
                        <a:rPr lang="ru-RU" sz="1000" dirty="0" err="1">
                          <a:effectLst/>
                          <a:latin typeface="Times New Roman" panose="02020603050405020304" pitchFamily="18" charset="0"/>
                          <a:ea typeface="Times New Roman" panose="02020603050405020304" pitchFamily="18" charset="0"/>
                        </a:rPr>
                        <a:t>самозанятых</a:t>
                      </a:r>
                      <a:r>
                        <a:rPr lang="ru-RU" sz="1000" dirty="0">
                          <a:effectLst/>
                          <a:latin typeface="Times New Roman" panose="02020603050405020304" pitchFamily="18" charset="0"/>
                          <a:ea typeface="Times New Roman" panose="02020603050405020304" pitchFamily="18" charset="0"/>
                        </a:rPr>
                        <a:t> сферы услуг Республики Алтай</a:t>
                      </a:r>
                      <a:endParaRPr lang="ru-RU" sz="110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r>
              <a:tr h="303779">
                <a:tc gridSpan="3">
                  <a:txBody>
                    <a:bodyPr/>
                    <a:lstStyle/>
                    <a:p>
                      <a:pPr algn="ctr"/>
                      <a:r>
                        <a:rPr lang="ru-RU" sz="1100" b="1" kern="1200" dirty="0" smtClean="0">
                          <a:solidFill>
                            <a:schemeClr val="dk1"/>
                          </a:solidFill>
                          <a:effectLst/>
                          <a:latin typeface="+mn-lt"/>
                          <a:ea typeface="+mn-ea"/>
                          <a:cs typeface="+mn-cs"/>
                        </a:rPr>
                        <a:t>Содействие в приведении продукции в соответствие с необходимыми требованиями (стандартизация, сертификация, необходимые разрешения, патентование)</a:t>
                      </a:r>
                      <a:endParaRPr lang="ru-RU" sz="1100" b="1"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482272">
                <a:tc>
                  <a:txBody>
                    <a:bodyPr/>
                    <a:lstStyle/>
                    <a:p>
                      <a:pPr>
                        <a:lnSpc>
                          <a:spcPct val="115000"/>
                        </a:lnSpc>
                        <a:spcAft>
                          <a:spcPts val="0"/>
                        </a:spcAft>
                      </a:pPr>
                      <a:r>
                        <a:rPr lang="ru-RU" sz="1100" b="0" dirty="0" smtClean="0">
                          <a:effectLst/>
                          <a:latin typeface="Calibri" panose="020F0502020204030204" pitchFamily="34" charset="0"/>
                          <a:ea typeface="Calibri" panose="020F0502020204030204" pitchFamily="34" charset="0"/>
                        </a:rPr>
                        <a:t>-</a:t>
                      </a:r>
                      <a:endParaRPr lang="ru-RU" sz="1100" b="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15000"/>
                        </a:lnSpc>
                        <a:spcAft>
                          <a:spcPts val="0"/>
                        </a:spcAft>
                      </a:pPr>
                      <a:r>
                        <a:rPr lang="ru-RU" sz="1100" b="0" dirty="0" smtClean="0">
                          <a:effectLst/>
                          <a:latin typeface="Calibri" panose="020F0502020204030204" pitchFamily="34" charset="0"/>
                          <a:ea typeface="Calibri" panose="020F0502020204030204" pitchFamily="34" charset="0"/>
                        </a:rPr>
                        <a:t>-</a:t>
                      </a:r>
                      <a:endParaRPr lang="ru-RU" sz="1100" b="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rPr>
                        <a:t>Сертификация продукции, услуг субъектов малого и среднего предпринимательства (изготовление ТУ, протоколов испытаний, регистрация и выдача деклараций соответствия)</a:t>
                      </a:r>
                      <a:endParaRPr lang="ru-RU" sz="110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r>
              <a:tr h="309749">
                <a:tc>
                  <a:txBody>
                    <a:bodyPr/>
                    <a:lstStyle/>
                    <a:p>
                      <a:r>
                        <a:rPr lang="ru-RU" dirty="0" smtClean="0"/>
                        <a:t>-</a:t>
                      </a:r>
                      <a:endParaRPr lang="ru-RU" dirty="0"/>
                    </a:p>
                  </a:txBody>
                  <a:tcPr>
                    <a:solidFill>
                      <a:schemeClr val="accent2">
                        <a:lumMod val="40000"/>
                        <a:lumOff val="60000"/>
                      </a:schemeClr>
                    </a:solidFill>
                  </a:tcPr>
                </a:tc>
                <a:tc gridSpan="2">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rPr>
                        <a:t>Сертификация по системе ХАССП</a:t>
                      </a:r>
                      <a:endParaRPr lang="ru-RU" sz="110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c hMerge="1">
                  <a:txBody>
                    <a:bodyPr/>
                    <a:lstStyle/>
                    <a:p>
                      <a:pPr>
                        <a:lnSpc>
                          <a:spcPct val="115000"/>
                        </a:lnSpc>
                        <a:spcAft>
                          <a:spcPts val="0"/>
                        </a:spcAft>
                      </a:pPr>
                      <a:endParaRPr lang="ru-RU" sz="110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r>
              <a:tr h="302421">
                <a:tc gridSpan="3">
                  <a:txBody>
                    <a:bodyPr/>
                    <a:lstStyle/>
                    <a:p>
                      <a:pPr algn="ctr"/>
                      <a:r>
                        <a:rPr lang="ru-RU" sz="1100" b="1" kern="1200" dirty="0" smtClean="0">
                          <a:solidFill>
                            <a:schemeClr val="dk1"/>
                          </a:solidFill>
                          <a:effectLst/>
                          <a:latin typeface="+mn-lt"/>
                          <a:ea typeface="+mn-ea"/>
                          <a:cs typeface="+mn-cs"/>
                        </a:rPr>
                        <a:t>Проведение патентных исследований для субъектов малого и среднего предпринимательства </a:t>
                      </a:r>
                      <a:endParaRPr lang="ru-RU" sz="1100" b="1"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216816">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r>
                        <a:rPr lang="ru-RU" sz="1100" kern="1200" dirty="0" smtClean="0">
                          <a:solidFill>
                            <a:schemeClr val="dk1"/>
                          </a:solidFill>
                          <a:effectLst/>
                          <a:latin typeface="+mn-lt"/>
                          <a:ea typeface="+mn-ea"/>
                          <a:cs typeface="+mn-cs"/>
                        </a:rPr>
                        <a:t>Регистрация товарного знака</a:t>
                      </a:r>
                      <a:endParaRPr lang="ru-RU" sz="1100" dirty="0"/>
                    </a:p>
                  </a:txBody>
                  <a:tcPr>
                    <a:solidFill>
                      <a:schemeClr val="accent2">
                        <a:lumMod val="40000"/>
                        <a:lumOff val="60000"/>
                      </a:schemeClr>
                    </a:solidFill>
                  </a:tcPr>
                </a:tc>
              </a:tr>
              <a:tr h="482272">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r>
                        <a:rPr lang="ru-RU" sz="1100" kern="1200" dirty="0" smtClean="0">
                          <a:solidFill>
                            <a:schemeClr val="dk1"/>
                          </a:solidFill>
                          <a:effectLst/>
                          <a:latin typeface="+mn-lt"/>
                          <a:ea typeface="+mn-ea"/>
                          <a:cs typeface="+mn-cs"/>
                        </a:rPr>
                        <a:t>Проведение исследований и формирование пакета документов для регистрации права интеллектуальной собственности географическое указание</a:t>
                      </a:r>
                      <a:endParaRPr lang="ru-RU" sz="1100" dirty="0"/>
                    </a:p>
                  </a:txBody>
                  <a:tcPr>
                    <a:solidFill>
                      <a:schemeClr val="accent2">
                        <a:lumMod val="40000"/>
                        <a:lumOff val="60000"/>
                      </a:schemeClr>
                    </a:solidFill>
                  </a:tcPr>
                </a:tc>
              </a:tr>
              <a:tr h="371315">
                <a:tc gridSpan="3">
                  <a:txBody>
                    <a:bodyPr/>
                    <a:lstStyle/>
                    <a:p>
                      <a:pPr algn="ctr"/>
                      <a:r>
                        <a:rPr lang="ru-RU" sz="1100" b="1" kern="1200" dirty="0" smtClean="0">
                          <a:solidFill>
                            <a:schemeClr val="dk1"/>
                          </a:solidFill>
                          <a:effectLst/>
                          <a:latin typeface="+mn-lt"/>
                          <a:ea typeface="+mn-ea"/>
                          <a:cs typeface="+mn-cs"/>
                        </a:rPr>
                        <a:t>Содействие в размещении субъекта малого и среднего предпринимательства, а также </a:t>
                      </a:r>
                      <a:r>
                        <a:rPr lang="ru-RU" sz="1100" b="1" kern="1200" dirty="0" err="1" smtClean="0">
                          <a:solidFill>
                            <a:schemeClr val="dk1"/>
                          </a:solidFill>
                          <a:effectLst/>
                          <a:latin typeface="+mn-lt"/>
                          <a:ea typeface="+mn-ea"/>
                          <a:cs typeface="+mn-cs"/>
                        </a:rPr>
                        <a:t>самозанятых</a:t>
                      </a:r>
                      <a:r>
                        <a:rPr lang="ru-RU" sz="1100" b="1" kern="1200" dirty="0" smtClean="0">
                          <a:solidFill>
                            <a:schemeClr val="dk1"/>
                          </a:solidFill>
                          <a:effectLst/>
                          <a:latin typeface="+mn-lt"/>
                          <a:ea typeface="+mn-ea"/>
                          <a:cs typeface="+mn-cs"/>
                        </a:rPr>
                        <a:t> граждан, на электронных торговых площадках.</a:t>
                      </a:r>
                      <a:endParaRPr lang="ru-RU" sz="1100" b="1" kern="1200" dirty="0">
                        <a:solidFill>
                          <a:schemeClr val="dk1"/>
                        </a:solidFill>
                        <a:effectLst/>
                        <a:latin typeface="+mn-lt"/>
                        <a:ea typeface="+mn-ea"/>
                        <a:cs typeface="+mn-cs"/>
                      </a:endParaRPr>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556182">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rPr>
                        <a:t>Размещение на электронных торговых площадках</a:t>
                      </a:r>
                      <a:endParaRPr lang="ru-RU" sz="110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15000"/>
                        </a:lnSpc>
                        <a:spcAft>
                          <a:spcPts val="0"/>
                        </a:spcAft>
                      </a:pPr>
                      <a:r>
                        <a:rPr lang="ru-RU" sz="1100" b="0" dirty="0" smtClean="0">
                          <a:effectLst/>
                          <a:latin typeface="Calibri" panose="020F0502020204030204" pitchFamily="34" charset="0"/>
                          <a:ea typeface="Calibri" panose="020F0502020204030204" pitchFamily="34" charset="0"/>
                        </a:rPr>
                        <a:t>-</a:t>
                      </a:r>
                      <a:endParaRPr lang="ru-RU" sz="1100" b="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rPr>
                        <a:t>Размещение на электронных торговых площадках</a:t>
                      </a:r>
                      <a:endParaRPr lang="ru-RU" sz="110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r>
            </a:tbl>
          </a:graphicData>
        </a:graphic>
      </p:graphicFrame>
    </p:spTree>
    <p:extLst>
      <p:ext uri="{BB962C8B-B14F-4D97-AF65-F5344CB8AC3E}">
        <p14:creationId xmlns:p14="http://schemas.microsoft.com/office/powerpoint/2010/main" val="292086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 y="1"/>
            <a:ext cx="10691813" cy="7559674"/>
          </a:xfrm>
          <a:prstGeom prst="rect">
            <a:avLst/>
          </a:prstGeom>
          <a:solidFill>
            <a:srgbClr val="562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dirty="0"/>
          </a:p>
        </p:txBody>
      </p:sp>
      <p:pic>
        <p:nvPicPr>
          <p:cNvPr id="13" name="Рисунок 12"/>
          <p:cNvPicPr>
            <a:picLocks noChangeAspect="1"/>
          </p:cNvPicPr>
          <p:nvPr/>
        </p:nvPicPr>
        <p:blipFill rotWithShape="1">
          <a:blip r:embed="rId2"/>
          <a:srcRect b="44173"/>
          <a:stretch/>
        </p:blipFill>
        <p:spPr>
          <a:xfrm rot="10800000">
            <a:off x="-1698187" y="-1354013"/>
            <a:ext cx="6966537" cy="3894792"/>
          </a:xfrm>
          <a:prstGeom prst="rect">
            <a:avLst/>
          </a:prstGeom>
        </p:spPr>
      </p:pic>
      <p:sp>
        <p:nvSpPr>
          <p:cNvPr id="19" name="Арка 18"/>
          <p:cNvSpPr/>
          <p:nvPr/>
        </p:nvSpPr>
        <p:spPr>
          <a:xfrm rot="8100000">
            <a:off x="6691351" y="4031579"/>
            <a:ext cx="6496390" cy="6496390"/>
          </a:xfrm>
          <a:prstGeom prst="blockArc">
            <a:avLst>
              <a:gd name="adj1" fmla="val 956724"/>
              <a:gd name="adj2" fmla="val 11921681"/>
              <a:gd name="adj3" fmla="val 18078"/>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solidFill>
                <a:schemeClr val="tx1"/>
              </a:solidFill>
            </a:endParaRPr>
          </a:p>
        </p:txBody>
      </p:sp>
      <p:sp>
        <p:nvSpPr>
          <p:cNvPr id="18" name="Арка 17"/>
          <p:cNvSpPr/>
          <p:nvPr/>
        </p:nvSpPr>
        <p:spPr>
          <a:xfrm rot="8470968">
            <a:off x="-1173830" y="6386391"/>
            <a:ext cx="3537529" cy="3537529"/>
          </a:xfrm>
          <a:prstGeom prst="blockArc">
            <a:avLst>
              <a:gd name="adj1" fmla="val 3346679"/>
              <a:gd name="adj2" fmla="val 13202193"/>
              <a:gd name="adj3" fmla="val 12415"/>
            </a:avLst>
          </a:prstGeom>
          <a:solidFill>
            <a:srgbClr val="C59368">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solidFill>
                <a:schemeClr val="tx1"/>
              </a:solidFill>
            </a:endParaRPr>
          </a:p>
        </p:txBody>
      </p:sp>
      <p:sp>
        <p:nvSpPr>
          <p:cNvPr id="17" name="TextBox 16"/>
          <p:cNvSpPr txBox="1"/>
          <p:nvPr/>
        </p:nvSpPr>
        <p:spPr>
          <a:xfrm>
            <a:off x="840042" y="2625676"/>
            <a:ext cx="7563659" cy="2308324"/>
          </a:xfrm>
          <a:prstGeom prst="rect">
            <a:avLst/>
          </a:prstGeom>
          <a:noFill/>
        </p:spPr>
        <p:txBody>
          <a:bodyPr wrap="square" rtlCol="0" anchor="ctr">
            <a:spAutoFit/>
          </a:bodyPr>
          <a:lstStyle/>
          <a:p>
            <a:pPr marL="914400" indent="-914400">
              <a:buAutoNum type="arabicPeriod"/>
            </a:pPr>
            <a:r>
              <a:rPr lang="ru-RU" sz="4800" dirty="0" smtClean="0">
                <a:solidFill>
                  <a:schemeClr val="bg1"/>
                </a:solidFill>
                <a:latin typeface="Arial Black" panose="020B0A04020102020204" pitchFamily="34" charset="0"/>
                <a:ea typeface="Roboto Black" panose="02000000000000000000" pitchFamily="2" charset="0"/>
              </a:rPr>
              <a:t>Итоговая работа за 2020 год</a:t>
            </a:r>
          </a:p>
          <a:p>
            <a:endParaRPr lang="en-US" sz="4800" dirty="0" smtClean="0">
              <a:solidFill>
                <a:schemeClr val="bg1"/>
              </a:solidFill>
              <a:latin typeface="Arial Black" panose="020B0A04020102020204" pitchFamily="34" charset="0"/>
              <a:ea typeface="Roboto Black" panose="02000000000000000000" pitchFamily="2" charset="0"/>
            </a:endParaRPr>
          </a:p>
        </p:txBody>
      </p:sp>
      <p:sp>
        <p:nvSpPr>
          <p:cNvPr id="11" name="Прямоугольник 10"/>
          <p:cNvSpPr/>
          <p:nvPr/>
        </p:nvSpPr>
        <p:spPr>
          <a:xfrm>
            <a:off x="1015518" y="4277857"/>
            <a:ext cx="2398886" cy="104061"/>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pic>
        <p:nvPicPr>
          <p:cNvPr id="2" name="Рисунок 1"/>
          <p:cNvPicPr>
            <a:picLocks noChangeAspect="1"/>
          </p:cNvPicPr>
          <p:nvPr/>
        </p:nvPicPr>
        <p:blipFill>
          <a:blip r:embed="rId3"/>
          <a:stretch>
            <a:fillRect/>
          </a:stretch>
        </p:blipFill>
        <p:spPr>
          <a:xfrm>
            <a:off x="9109726" y="353128"/>
            <a:ext cx="1295626" cy="373244"/>
          </a:xfrm>
          <a:prstGeom prst="rect">
            <a:avLst/>
          </a:prstGeom>
        </p:spPr>
      </p:pic>
      <p:grpSp>
        <p:nvGrpSpPr>
          <p:cNvPr id="5" name="Группа 4"/>
          <p:cNvGrpSpPr/>
          <p:nvPr/>
        </p:nvGrpSpPr>
        <p:grpSpPr>
          <a:xfrm>
            <a:off x="5902960" y="-213360"/>
            <a:ext cx="1188720" cy="1205309"/>
            <a:chOff x="5008880" y="1849120"/>
            <a:chExt cx="1188720" cy="1205309"/>
          </a:xfrm>
          <a:solidFill>
            <a:srgbClr val="C59368">
              <a:alpha val="31000"/>
            </a:srgbClr>
          </a:solidFill>
        </p:grpSpPr>
        <p:sp>
          <p:nvSpPr>
            <p:cNvPr id="4" name="Овал 3"/>
            <p:cNvSpPr/>
            <p:nvPr/>
          </p:nvSpPr>
          <p:spPr>
            <a:xfrm>
              <a:off x="5008880" y="1849120"/>
              <a:ext cx="426720" cy="426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5770880" y="1849120"/>
              <a:ext cx="426720" cy="426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Овал 13"/>
            <p:cNvSpPr/>
            <p:nvPr/>
          </p:nvSpPr>
          <p:spPr>
            <a:xfrm>
              <a:off x="5364480" y="2235200"/>
              <a:ext cx="426720" cy="426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5008880" y="2627709"/>
              <a:ext cx="426720" cy="426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5770880" y="2627709"/>
              <a:ext cx="426720" cy="426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7" name="Группа 6"/>
          <p:cNvGrpSpPr/>
          <p:nvPr/>
        </p:nvGrpSpPr>
        <p:grpSpPr>
          <a:xfrm>
            <a:off x="3474720" y="5443575"/>
            <a:ext cx="2119256" cy="1472882"/>
            <a:chOff x="2418080" y="4704080"/>
            <a:chExt cx="2032000" cy="1412239"/>
          </a:xfrm>
          <a:solidFill>
            <a:srgbClr val="EDD8C2">
              <a:alpha val="20000"/>
            </a:srgbClr>
          </a:solidFill>
        </p:grpSpPr>
        <p:sp>
          <p:nvSpPr>
            <p:cNvPr id="6" name="Прямоугольник 5"/>
            <p:cNvSpPr/>
            <p:nvPr/>
          </p:nvSpPr>
          <p:spPr>
            <a:xfrm rot="2700000">
              <a:off x="3677920" y="4704080"/>
              <a:ext cx="772160" cy="772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rot="2700000">
              <a:off x="3048000" y="5344159"/>
              <a:ext cx="772160" cy="772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rot="2700000">
              <a:off x="2418080" y="4704080"/>
              <a:ext cx="772160" cy="772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0" name="Рисунок 9"/>
          <p:cNvPicPr>
            <a:picLocks noChangeAspect="1"/>
          </p:cNvPicPr>
          <p:nvPr/>
        </p:nvPicPr>
        <p:blipFill>
          <a:blip r:embed="rId4">
            <a:lum bright="-53000" contrast="39000"/>
          </a:blip>
          <a:stretch>
            <a:fillRect/>
          </a:stretch>
        </p:blipFill>
        <p:spPr>
          <a:xfrm>
            <a:off x="8804898" y="1397755"/>
            <a:ext cx="2491277" cy="869787"/>
          </a:xfrm>
          <a:prstGeom prst="rect">
            <a:avLst/>
          </a:prstGeom>
        </p:spPr>
      </p:pic>
    </p:spTree>
    <p:extLst>
      <p:ext uri="{BB962C8B-B14F-4D97-AF65-F5344CB8AC3E}">
        <p14:creationId xmlns:p14="http://schemas.microsoft.com/office/powerpoint/2010/main" val="282197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562485528"/>
              </p:ext>
            </p:extLst>
          </p:nvPr>
        </p:nvGraphicFramePr>
        <p:xfrm>
          <a:off x="311083" y="668587"/>
          <a:ext cx="10039548" cy="5194885"/>
        </p:xfrm>
        <a:graphic>
          <a:graphicData uri="http://schemas.openxmlformats.org/drawingml/2006/table">
            <a:tbl>
              <a:tblPr firstRow="1" bandRow="1">
                <a:tableStyleId>{5C22544A-7EE6-4342-B048-85BDC9FD1C3A}</a:tableStyleId>
              </a:tblPr>
              <a:tblGrid>
                <a:gridCol w="3346516"/>
                <a:gridCol w="3346516"/>
                <a:gridCol w="3346516"/>
              </a:tblGrid>
              <a:tr h="612015">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«Поддержка </a:t>
                      </a:r>
                      <a:r>
                        <a:rPr lang="ru-RU" sz="1600" dirty="0" err="1" smtClean="0">
                          <a:solidFill>
                            <a:schemeClr val="bg1"/>
                          </a:solidFill>
                        </a:rPr>
                        <a:t>самозанятых</a:t>
                      </a:r>
                      <a:r>
                        <a:rPr lang="ru-RU" sz="1600" dirty="0" smtClean="0">
                          <a:solidFill>
                            <a:schemeClr val="bg1"/>
                          </a:solidFill>
                        </a:rPr>
                        <a:t>»</a:t>
                      </a:r>
                    </a:p>
                  </a:txBody>
                  <a:tcPr>
                    <a:solidFill>
                      <a:schemeClr val="accent2">
                        <a:lumMod val="75000"/>
                      </a:schemeClr>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«Вовлечение»</a:t>
                      </a:r>
                    </a:p>
                  </a:txBody>
                  <a:tcPr>
                    <a:solidFill>
                      <a:schemeClr val="accent2">
                        <a:lumMod val="75000"/>
                      </a:schemeClr>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«Акселерация субъектов МСП»</a:t>
                      </a:r>
                    </a:p>
                  </a:txBody>
                  <a:tcPr>
                    <a:solidFill>
                      <a:schemeClr val="accent2">
                        <a:lumMod val="75000"/>
                      </a:schemeClr>
                    </a:solidFill>
                  </a:tcPr>
                </a:tc>
              </a:tr>
              <a:tr h="406796">
                <a:tc gridSpan="3">
                  <a:txBody>
                    <a:bodyPr/>
                    <a:lstStyle/>
                    <a:p>
                      <a:pPr algn="ctr"/>
                      <a:r>
                        <a:rPr lang="ru-RU" sz="1100" b="1" kern="1200" dirty="0" smtClean="0">
                          <a:solidFill>
                            <a:schemeClr val="dk1"/>
                          </a:solidFill>
                          <a:effectLst/>
                          <a:latin typeface="+mn-lt"/>
                          <a:ea typeface="+mn-ea"/>
                          <a:cs typeface="+mn-cs"/>
                        </a:rPr>
                        <a:t>Проведение обучающих программ для субъектов малого и среднего предпринимательства и лиц, планирующих начать предпринимательскую деятельность (по перечню образовательных программ, отобранных Министерством экономического развития Российской Федерации)</a:t>
                      </a:r>
                      <a:endParaRPr lang="ru-RU" sz="1100" b="1"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612015">
                <a:tc>
                  <a:txBody>
                    <a:bodyPr/>
                    <a:lstStyle/>
                    <a:p>
                      <a:r>
                        <a:rPr lang="ru-RU" sz="1100" kern="1200" dirty="0" smtClean="0">
                          <a:solidFill>
                            <a:schemeClr val="dk1"/>
                          </a:solidFill>
                          <a:effectLst/>
                          <a:latin typeface="+mn-lt"/>
                          <a:ea typeface="+mn-ea"/>
                          <a:cs typeface="+mn-cs"/>
                        </a:rPr>
                        <a:t>Обучающие курсы по Основам предпринимательства согласно перечня программ утвержденных Министерством экономического развития РФ для 8 целевых групп кроме школьников: </a:t>
                      </a:r>
                    </a:p>
                    <a:p>
                      <a:pPr marL="0" marR="0" indent="0" algn="l" defTabSz="1007943"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mn-lt"/>
                          <a:ea typeface="+mn-ea"/>
                          <a:cs typeface="+mn-cs"/>
                        </a:rPr>
                        <a:t>А) Продвижение в интернете и социальных сетях</a:t>
                      </a:r>
                    </a:p>
                    <a:p>
                      <a:r>
                        <a:rPr lang="ru-RU" sz="1100" kern="1200" dirty="0" smtClean="0">
                          <a:solidFill>
                            <a:schemeClr val="dk1"/>
                          </a:solidFill>
                          <a:effectLst/>
                          <a:latin typeface="+mn-lt"/>
                          <a:ea typeface="+mn-ea"/>
                          <a:cs typeface="+mn-cs"/>
                        </a:rPr>
                        <a:t>Б) Основы предпринимательской деятельности</a:t>
                      </a:r>
                    </a:p>
                    <a:p>
                      <a:endParaRPr lang="ru-RU" sz="1100" dirty="0"/>
                    </a:p>
                  </a:txBody>
                  <a:tcPr>
                    <a:solidFill>
                      <a:schemeClr val="accent2">
                        <a:lumMod val="40000"/>
                        <a:lumOff val="60000"/>
                      </a:schemeClr>
                    </a:solidFill>
                  </a:tcPr>
                </a:tc>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effectLst/>
                          <a:latin typeface="+mn-lt"/>
                          <a:ea typeface="+mn-ea"/>
                          <a:cs typeface="+mn-cs"/>
                        </a:rPr>
                        <a:t>Бизнес-старт АГРО</a:t>
                      </a:r>
                    </a:p>
                    <a:p>
                      <a:endParaRPr lang="ru-RU" sz="1200" dirty="0"/>
                    </a:p>
                  </a:txBody>
                  <a:tcPr>
                    <a:solidFill>
                      <a:schemeClr val="accent2">
                        <a:lumMod val="40000"/>
                        <a:lumOff val="60000"/>
                      </a:schemeClr>
                    </a:solidFill>
                  </a:tcPr>
                </a:tc>
                <a:tc>
                  <a:txBody>
                    <a:bodyPr/>
                    <a:lstStyle/>
                    <a:p>
                      <a:r>
                        <a:rPr lang="ru-RU" sz="1100" kern="1200" dirty="0" smtClean="0">
                          <a:solidFill>
                            <a:schemeClr val="dk1"/>
                          </a:solidFill>
                          <a:effectLst/>
                          <a:latin typeface="+mn-lt"/>
                          <a:ea typeface="+mn-ea"/>
                          <a:cs typeface="+mn-cs"/>
                        </a:rPr>
                        <a:t>Обучающие курсы по Основам предпринимательства согласно перечня программ утвержденных Министерством экономического развития РФ для действующего</a:t>
                      </a:r>
                      <a:r>
                        <a:rPr lang="ru-RU" sz="1100" kern="1200" baseline="0" dirty="0" smtClean="0">
                          <a:solidFill>
                            <a:schemeClr val="dk1"/>
                          </a:solidFill>
                          <a:effectLst/>
                          <a:latin typeface="+mn-lt"/>
                          <a:ea typeface="+mn-ea"/>
                          <a:cs typeface="+mn-cs"/>
                        </a:rPr>
                        <a:t> бизнеса:</a:t>
                      </a:r>
                    </a:p>
                    <a:p>
                      <a:r>
                        <a:rPr lang="ru-RU" sz="1100" kern="1200" dirty="0" smtClean="0">
                          <a:solidFill>
                            <a:schemeClr val="dk1"/>
                          </a:solidFill>
                          <a:effectLst/>
                          <a:latin typeface="+mn-lt"/>
                          <a:ea typeface="+mn-ea"/>
                          <a:cs typeface="+mn-cs"/>
                        </a:rPr>
                        <a:t>А) 5 точек роста бизнеса. </a:t>
                      </a:r>
                      <a:r>
                        <a:rPr lang="ru-RU" sz="1100" kern="1200" dirty="0" err="1" smtClean="0">
                          <a:solidFill>
                            <a:schemeClr val="dk1"/>
                          </a:solidFill>
                          <a:effectLst/>
                          <a:latin typeface="+mn-lt"/>
                          <a:ea typeface="+mn-ea"/>
                          <a:cs typeface="+mn-cs"/>
                        </a:rPr>
                        <a:t>Интенсив</a:t>
                      </a:r>
                      <a:r>
                        <a:rPr lang="ru-RU" sz="1100" kern="1200" dirty="0" smtClean="0">
                          <a:solidFill>
                            <a:schemeClr val="dk1"/>
                          </a:solidFill>
                          <a:effectLst/>
                          <a:latin typeface="+mn-lt"/>
                          <a:ea typeface="+mn-ea"/>
                          <a:cs typeface="+mn-cs"/>
                        </a:rPr>
                        <a:t> онлайн</a:t>
                      </a:r>
                    </a:p>
                    <a:p>
                      <a:r>
                        <a:rPr lang="ru-RU" sz="1100" kern="1200" dirty="0" smtClean="0">
                          <a:solidFill>
                            <a:schemeClr val="dk1"/>
                          </a:solidFill>
                          <a:effectLst/>
                          <a:latin typeface="+mn-lt"/>
                          <a:ea typeface="+mn-ea"/>
                          <a:cs typeface="+mn-cs"/>
                        </a:rPr>
                        <a:t>Б) Бизнес-акселератор</a:t>
                      </a:r>
                      <a:endParaRPr lang="ru-RU" sz="1100" dirty="0"/>
                    </a:p>
                  </a:txBody>
                  <a:tcPr>
                    <a:solidFill>
                      <a:schemeClr val="accent2">
                        <a:lumMod val="40000"/>
                        <a:lumOff val="60000"/>
                      </a:schemeClr>
                    </a:solidFill>
                  </a:tcPr>
                </a:tc>
              </a:tr>
              <a:tr h="272621">
                <a:tc gridSpan="3">
                  <a:txBody>
                    <a:bodyPr/>
                    <a:lstStyle/>
                    <a:p>
                      <a:pPr algn="ctr"/>
                      <a:r>
                        <a:rPr lang="ru-RU" sz="1100" b="1" kern="1200" dirty="0" smtClean="0">
                          <a:solidFill>
                            <a:schemeClr val="dk1"/>
                          </a:solidFill>
                          <a:effectLst/>
                          <a:latin typeface="+mn-lt"/>
                          <a:ea typeface="+mn-ea"/>
                          <a:cs typeface="+mn-cs"/>
                        </a:rPr>
                        <a:t>Проведение обучающих мероприятий, направленных на повышение квалификации сотрудников субъектов малого и среднего предпринимательства </a:t>
                      </a:r>
                      <a:endParaRPr lang="ru-RU" sz="1100" b="1"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443060">
                <a:tc>
                  <a:txBody>
                    <a:bodyPr/>
                    <a:lstStyle/>
                    <a:p>
                      <a:r>
                        <a:rPr lang="ru-RU" dirty="0" smtClean="0"/>
                        <a:t>-</a:t>
                      </a:r>
                      <a:endParaRPr lang="ru-RU" dirty="0"/>
                    </a:p>
                  </a:txBody>
                  <a:tcPr>
                    <a:solidFill>
                      <a:schemeClr val="accent2">
                        <a:lumMod val="40000"/>
                        <a:lumOff val="60000"/>
                      </a:schemeClr>
                    </a:solidFill>
                  </a:tcPr>
                </a:tc>
                <a:tc gridSpan="2">
                  <a:txBody>
                    <a:bodyPr/>
                    <a:lstStyle/>
                    <a:p>
                      <a:r>
                        <a:rPr lang="ru-RU" sz="1100" kern="1200" dirty="0" smtClean="0">
                          <a:solidFill>
                            <a:schemeClr val="dk1"/>
                          </a:solidFill>
                          <a:effectLst/>
                          <a:latin typeface="+mn-lt"/>
                          <a:ea typeface="+mn-ea"/>
                          <a:cs typeface="+mn-cs"/>
                        </a:rPr>
                        <a:t>Обучающие курсы для руководителей, администраторов гостиниц, службы приема и размещения, администраторов отеля, службы бронирования.</a:t>
                      </a:r>
                      <a:endParaRPr lang="ru-RU" sz="1100" dirty="0"/>
                    </a:p>
                  </a:txBody>
                  <a:tcPr>
                    <a:solidFill>
                      <a:schemeClr val="accent2">
                        <a:lumMod val="40000"/>
                        <a:lumOff val="60000"/>
                      </a:schemeClr>
                    </a:solidFill>
                  </a:tcPr>
                </a:tc>
                <a:tc hMerge="1">
                  <a:txBody>
                    <a:bodyPr/>
                    <a:lstStyle/>
                    <a:p>
                      <a:endParaRPr lang="ru-RU" sz="1100" dirty="0"/>
                    </a:p>
                  </a:txBody>
                  <a:tcPr>
                    <a:solidFill>
                      <a:schemeClr val="accent2">
                        <a:lumMod val="40000"/>
                        <a:lumOff val="60000"/>
                      </a:schemeClr>
                    </a:solidFill>
                  </a:tcPr>
                </a:tc>
              </a:tr>
              <a:tr h="395926">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r>
                        <a:rPr lang="ru-RU" sz="1100" kern="1200" dirty="0" smtClean="0">
                          <a:solidFill>
                            <a:schemeClr val="dk1"/>
                          </a:solidFill>
                          <a:effectLst/>
                          <a:latin typeface="+mn-lt"/>
                          <a:ea typeface="+mn-ea"/>
                          <a:cs typeface="+mn-cs"/>
                        </a:rPr>
                        <a:t>Обучающие курсы по охране труда и пожарной безопасности</a:t>
                      </a:r>
                      <a:endParaRPr lang="ru-RU" sz="1100" dirty="0"/>
                    </a:p>
                  </a:txBody>
                  <a:tcPr>
                    <a:solidFill>
                      <a:schemeClr val="accent2">
                        <a:lumMod val="40000"/>
                        <a:lumOff val="60000"/>
                      </a:schemeClr>
                    </a:solidFill>
                  </a:tcPr>
                </a:tc>
              </a:tr>
              <a:tr h="289717">
                <a:tc>
                  <a:txBody>
                    <a:bodyPr/>
                    <a:lstStyle/>
                    <a:p>
                      <a:r>
                        <a:rPr lang="ru-RU" dirty="0" smtClean="0"/>
                        <a:t>-</a:t>
                      </a:r>
                      <a:endParaRPr lang="ru-RU" dirty="0"/>
                    </a:p>
                  </a:txBody>
                  <a:tcPr>
                    <a:solidFill>
                      <a:schemeClr val="accent2">
                        <a:lumMod val="40000"/>
                        <a:lumOff val="60000"/>
                      </a:schemeClr>
                    </a:solidFill>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rPr>
                        <a:t>Обучающие курсы  штрих-кодирование товаров</a:t>
                      </a:r>
                      <a:endParaRPr lang="ru-RU" sz="110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r>
              <a:tr h="357803">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rPr>
                        <a:t>Обучающие курсы для получения специальностей востребованных в МО (маникюр, педикюр)</a:t>
                      </a:r>
                      <a:endParaRPr lang="ru-RU" sz="110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r>
              <a:tr h="350475">
                <a:tc>
                  <a:txBody>
                    <a:bodyPr/>
                    <a:lstStyle/>
                    <a:p>
                      <a:r>
                        <a:rPr lang="ru-RU" dirty="0" smtClean="0"/>
                        <a:t>-</a:t>
                      </a:r>
                      <a:endParaRPr lang="ru-RU" dirty="0"/>
                    </a:p>
                  </a:txBody>
                  <a:tcPr>
                    <a:solidFill>
                      <a:schemeClr val="accent2">
                        <a:lumMod val="40000"/>
                        <a:lumOff val="60000"/>
                      </a:schemeClr>
                    </a:solidFill>
                  </a:tcPr>
                </a:tc>
                <a:tc gridSpan="2">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rPr>
                        <a:t>Обучающие курсы  по системе менеджмента безопасности пищевой продукции стандарт ISO 22000,на принципах </a:t>
                      </a:r>
                      <a:r>
                        <a:rPr lang="ru-RU" sz="1000" dirty="0" smtClean="0">
                          <a:effectLst/>
                          <a:latin typeface="Times New Roman" panose="02020603050405020304" pitchFamily="18" charset="0"/>
                          <a:ea typeface="Times New Roman" panose="02020603050405020304" pitchFamily="18" charset="0"/>
                        </a:rPr>
                        <a:t>ХАССП</a:t>
                      </a:r>
                      <a:endParaRPr lang="ru-RU" sz="110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c hMerge="1">
                  <a:txBody>
                    <a:bodyPr/>
                    <a:lstStyle/>
                    <a:p>
                      <a:pPr>
                        <a:lnSpc>
                          <a:spcPct val="115000"/>
                        </a:lnSpc>
                        <a:spcAft>
                          <a:spcPts val="0"/>
                        </a:spcAft>
                      </a:pPr>
                      <a:endParaRPr lang="ru-RU" sz="110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r>
              <a:tr h="399708">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rPr>
                        <a:t>Обучающие курсы  “Школы инструкторов и экскурсоводов”</a:t>
                      </a:r>
                      <a:endParaRPr lang="ru-RU" sz="110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rPr>
                        <a:t>Обучающие курсы  “Школы инструкторов и экскурсоводов”</a:t>
                      </a:r>
                      <a:endParaRPr lang="ru-RU" sz="1100" dirty="0">
                        <a:effectLst/>
                        <a:latin typeface="Calibri" panose="020F0502020204030204" pitchFamily="34" charset="0"/>
                        <a:ea typeface="Calibri" panose="020F0502020204030204" pitchFamily="34" charset="0"/>
                      </a:endParaRPr>
                    </a:p>
                  </a:txBody>
                  <a:tcPr marL="68580" marR="68580" marT="0" marB="0" anchor="ctr">
                    <a:solidFill>
                      <a:schemeClr val="accent2">
                        <a:lumMod val="40000"/>
                        <a:lumOff val="60000"/>
                      </a:schemeClr>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604918108"/>
              </p:ext>
            </p:extLst>
          </p:nvPr>
        </p:nvGraphicFramePr>
        <p:xfrm>
          <a:off x="301961" y="5877040"/>
          <a:ext cx="10039242" cy="561467"/>
        </p:xfrm>
        <a:graphic>
          <a:graphicData uri="http://schemas.openxmlformats.org/drawingml/2006/table">
            <a:tbl>
              <a:tblPr firstRow="1" bandRow="1">
                <a:tableStyleId>{5C22544A-7EE6-4342-B048-85BDC9FD1C3A}</a:tableStyleId>
              </a:tblPr>
              <a:tblGrid>
                <a:gridCol w="10039242"/>
              </a:tblGrid>
              <a:tr h="321226">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Обучающие курсы на инструктора по горным лыжам и сноуборду. (инструктор начального уровня обучения)</a:t>
                      </a:r>
                    </a:p>
                    <a:p>
                      <a:endParaRPr lang="ru-RU"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381064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818603312"/>
              </p:ext>
            </p:extLst>
          </p:nvPr>
        </p:nvGraphicFramePr>
        <p:xfrm>
          <a:off x="527902" y="732062"/>
          <a:ext cx="9766167" cy="5583899"/>
        </p:xfrm>
        <a:graphic>
          <a:graphicData uri="http://schemas.openxmlformats.org/drawingml/2006/table">
            <a:tbl>
              <a:tblPr firstRow="1" bandRow="1">
                <a:tableStyleId>{5C22544A-7EE6-4342-B048-85BDC9FD1C3A}</a:tableStyleId>
              </a:tblPr>
              <a:tblGrid>
                <a:gridCol w="3255389"/>
                <a:gridCol w="3255389"/>
                <a:gridCol w="3255389"/>
              </a:tblGrid>
              <a:tr h="669546">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«Поддержка </a:t>
                      </a:r>
                      <a:r>
                        <a:rPr lang="ru-RU" sz="1600" dirty="0" err="1" smtClean="0">
                          <a:solidFill>
                            <a:schemeClr val="bg1"/>
                          </a:solidFill>
                        </a:rPr>
                        <a:t>самозанятых</a:t>
                      </a:r>
                      <a:r>
                        <a:rPr lang="ru-RU" sz="1600" dirty="0" smtClean="0">
                          <a:solidFill>
                            <a:schemeClr val="bg1"/>
                          </a:solidFill>
                        </a:rPr>
                        <a:t>»</a:t>
                      </a:r>
                    </a:p>
                  </a:txBody>
                  <a:tcPr>
                    <a:solidFill>
                      <a:schemeClr val="accent2">
                        <a:lumMod val="75000"/>
                      </a:schemeClr>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«Вовлечение»</a:t>
                      </a:r>
                    </a:p>
                  </a:txBody>
                  <a:tcPr>
                    <a:solidFill>
                      <a:schemeClr val="accent2">
                        <a:lumMod val="75000"/>
                      </a:schemeClr>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«Акселерация субъектов МСП»</a:t>
                      </a:r>
                    </a:p>
                  </a:txBody>
                  <a:tcPr>
                    <a:solidFill>
                      <a:schemeClr val="accent2">
                        <a:lumMod val="75000"/>
                      </a:schemeClr>
                    </a:solidFill>
                  </a:tcPr>
                </a:tc>
              </a:tr>
              <a:tr h="497447">
                <a:tc gridSpan="3">
                  <a:txBody>
                    <a:bodyPr/>
                    <a:lstStyle/>
                    <a:p>
                      <a:pPr algn="ctr"/>
                      <a:r>
                        <a:rPr lang="ru-RU" sz="1100" b="1" kern="1200" dirty="0" smtClean="0">
                          <a:solidFill>
                            <a:schemeClr val="dk1"/>
                          </a:solidFill>
                          <a:effectLst/>
                          <a:latin typeface="+mn-lt"/>
                          <a:ea typeface="+mn-ea"/>
                          <a:cs typeface="+mn-cs"/>
                        </a:rPr>
                        <a:t>Проведение мастер-классов, тренингов, семинаров (по перечню образовательных программ, отобранных Министерством экономического развития Российской Федерации)</a:t>
                      </a:r>
                      <a:endParaRPr lang="ru-RU" sz="1100" b="1" dirty="0"/>
                    </a:p>
                  </a:txBody>
                  <a:tcPr>
                    <a:solidFill>
                      <a:schemeClr val="accent2">
                        <a:lumMod val="40000"/>
                        <a:lumOff val="60000"/>
                      </a:schemeClr>
                    </a:solidFill>
                  </a:tcPr>
                </a:tc>
                <a:tc hMerge="1">
                  <a:txBody>
                    <a:bodyPr/>
                    <a:lstStyle/>
                    <a:p>
                      <a:endParaRPr lang="ru-RU" dirty="0"/>
                    </a:p>
                  </a:txBody>
                  <a:tcPr>
                    <a:solidFill>
                      <a:schemeClr val="accent2">
                        <a:lumMod val="60000"/>
                        <a:lumOff val="40000"/>
                      </a:schemeClr>
                    </a:solidFill>
                  </a:tcPr>
                </a:tc>
                <a:tc hMerge="1">
                  <a:txBody>
                    <a:bodyPr/>
                    <a:lstStyle/>
                    <a:p>
                      <a:endParaRPr lang="ru-RU" dirty="0"/>
                    </a:p>
                  </a:txBody>
                  <a:tcPr>
                    <a:solidFill>
                      <a:schemeClr val="accent2">
                        <a:lumMod val="60000"/>
                        <a:lumOff val="40000"/>
                      </a:schemeClr>
                    </a:solidFill>
                  </a:tcPr>
                </a:tc>
              </a:tr>
              <a:tr h="493351">
                <a:tc>
                  <a:txBody>
                    <a:bodyPr/>
                    <a:lstStyle/>
                    <a:p>
                      <a:r>
                        <a:rPr lang="ru-RU" dirty="0" smtClean="0"/>
                        <a:t>-</a:t>
                      </a:r>
                      <a:endParaRPr lang="ru-RU" dirty="0"/>
                    </a:p>
                  </a:txBody>
                  <a:tcPr>
                    <a:solidFill>
                      <a:schemeClr val="accent2">
                        <a:lumMod val="40000"/>
                        <a:lumOff val="60000"/>
                      </a:schemeClr>
                    </a:solidFill>
                  </a:tcPr>
                </a:tc>
                <a:tc gridSpan="2">
                  <a:txBody>
                    <a:bodyPr/>
                    <a:lstStyle/>
                    <a:p>
                      <a:r>
                        <a:rPr lang="ru-RU" sz="1100" kern="1200" dirty="0" smtClean="0">
                          <a:solidFill>
                            <a:schemeClr val="dk1"/>
                          </a:solidFill>
                          <a:effectLst/>
                          <a:latin typeface="+mn-lt"/>
                          <a:ea typeface="+mn-ea"/>
                          <a:cs typeface="+mn-cs"/>
                        </a:rPr>
                        <a:t>Патентная система налогообложения специфика, сфера применения, автоматизация учета. </a:t>
                      </a:r>
                      <a:endParaRPr lang="ru-RU" sz="1100" dirty="0"/>
                    </a:p>
                    <a:p>
                      <a:r>
                        <a:rPr lang="ru-RU" sz="1100" kern="1200" dirty="0" smtClean="0">
                          <a:solidFill>
                            <a:schemeClr val="dk1"/>
                          </a:solidFill>
                          <a:effectLst/>
                          <a:latin typeface="+mn-lt"/>
                          <a:ea typeface="+mn-ea"/>
                          <a:cs typeface="+mn-cs"/>
                        </a:rPr>
                        <a:t> </a:t>
                      </a:r>
                      <a:endParaRPr lang="ru-RU" sz="1100" dirty="0"/>
                    </a:p>
                  </a:txBody>
                  <a:tcPr>
                    <a:solidFill>
                      <a:schemeClr val="accent2">
                        <a:lumMod val="40000"/>
                        <a:lumOff val="60000"/>
                      </a:schemeClr>
                    </a:solidFill>
                  </a:tcPr>
                </a:tc>
                <a:tc hMerge="1">
                  <a:txBody>
                    <a:bodyPr/>
                    <a:lstStyle/>
                    <a:p>
                      <a:endParaRPr lang="ru-RU" sz="1100" dirty="0"/>
                    </a:p>
                  </a:txBody>
                  <a:tcPr>
                    <a:solidFill>
                      <a:schemeClr val="accent2">
                        <a:lumMod val="60000"/>
                        <a:lumOff val="40000"/>
                      </a:schemeClr>
                    </a:solidFill>
                  </a:tcPr>
                </a:tc>
              </a:tr>
              <a:tr h="455322">
                <a:tc>
                  <a:txBody>
                    <a:bodyPr/>
                    <a:lstStyle/>
                    <a:p>
                      <a:r>
                        <a:rPr lang="ru-RU" dirty="0" smtClean="0"/>
                        <a:t>-</a:t>
                      </a:r>
                      <a:endParaRPr lang="ru-RU" dirty="0"/>
                    </a:p>
                  </a:txBody>
                  <a:tcPr>
                    <a:solidFill>
                      <a:schemeClr val="accent2">
                        <a:lumMod val="40000"/>
                        <a:lumOff val="60000"/>
                      </a:schemeClr>
                    </a:solidFill>
                  </a:tcPr>
                </a:tc>
                <a:tc gridSpan="2">
                  <a:txBody>
                    <a:bodyPr/>
                    <a:lstStyle/>
                    <a:p>
                      <a:r>
                        <a:rPr lang="ru-RU" sz="1100" kern="1200" dirty="0" smtClean="0">
                          <a:solidFill>
                            <a:schemeClr val="dk1"/>
                          </a:solidFill>
                          <a:effectLst/>
                          <a:latin typeface="+mn-lt"/>
                          <a:ea typeface="+mn-ea"/>
                          <a:cs typeface="+mn-cs"/>
                        </a:rPr>
                        <a:t>Стандартизация, сертификация обязательная и добровольная, технические условия на продукцию</a:t>
                      </a:r>
                      <a:endParaRPr lang="ru-RU" sz="1100" dirty="0"/>
                    </a:p>
                  </a:txBody>
                  <a:tcPr>
                    <a:solidFill>
                      <a:schemeClr val="accent2">
                        <a:lumMod val="40000"/>
                        <a:lumOff val="60000"/>
                      </a:schemeClr>
                    </a:solidFill>
                  </a:tcPr>
                </a:tc>
                <a:tc hMerge="1">
                  <a:txBody>
                    <a:bodyPr/>
                    <a:lstStyle/>
                    <a:p>
                      <a:endParaRPr lang="ru-RU" dirty="0"/>
                    </a:p>
                  </a:txBody>
                  <a:tcPr>
                    <a:solidFill>
                      <a:schemeClr val="accent2">
                        <a:lumMod val="60000"/>
                        <a:lumOff val="40000"/>
                      </a:schemeClr>
                    </a:solidFill>
                  </a:tcPr>
                </a:tc>
              </a:tr>
              <a:tr h="455322">
                <a:tc gridSpan="2">
                  <a:txBody>
                    <a:bodyPr/>
                    <a:lstStyle/>
                    <a:p>
                      <a:r>
                        <a:rPr lang="ru-RU" sz="1100" kern="1200" dirty="0" smtClean="0">
                          <a:solidFill>
                            <a:schemeClr val="dk1"/>
                          </a:solidFill>
                          <a:effectLst/>
                          <a:latin typeface="+mn-lt"/>
                          <a:ea typeface="+mn-ea"/>
                          <a:cs typeface="+mn-cs"/>
                        </a:rPr>
                        <a:t>Развитие системы продаж. Продвижение товаров и услуг в социальных сетях. Техники продаж.</a:t>
                      </a:r>
                      <a:endParaRPr lang="ru-RU" sz="1100" dirty="0"/>
                    </a:p>
                  </a:txBody>
                  <a:tcPr>
                    <a:solidFill>
                      <a:schemeClr val="accent2">
                        <a:lumMod val="40000"/>
                        <a:lumOff val="60000"/>
                      </a:schemeClr>
                    </a:solidFill>
                  </a:tcPr>
                </a:tc>
                <a:tc hMerge="1">
                  <a:txBody>
                    <a:bodyPr/>
                    <a:lstStyle/>
                    <a:p>
                      <a:endParaRPr lang="ru-RU" dirty="0"/>
                    </a:p>
                  </a:txBody>
                  <a:tcPr>
                    <a:solidFill>
                      <a:schemeClr val="accent2">
                        <a:lumMod val="60000"/>
                        <a:lumOff val="40000"/>
                      </a:schemeClr>
                    </a:solidFill>
                  </a:tcPr>
                </a:tc>
                <a:tc>
                  <a:txBody>
                    <a:bodyPr/>
                    <a:lstStyle/>
                    <a:p>
                      <a:r>
                        <a:rPr lang="ru-RU" dirty="0" smtClean="0"/>
                        <a:t>-</a:t>
                      </a:r>
                      <a:endParaRPr lang="ru-RU" dirty="0"/>
                    </a:p>
                  </a:txBody>
                  <a:tcPr>
                    <a:solidFill>
                      <a:schemeClr val="accent2">
                        <a:lumMod val="40000"/>
                        <a:lumOff val="60000"/>
                      </a:schemeClr>
                    </a:solidFill>
                  </a:tcPr>
                </a:tc>
              </a:tr>
              <a:tr h="493351">
                <a:tc>
                  <a:txBody>
                    <a:bodyPr/>
                    <a:lstStyle/>
                    <a:p>
                      <a:r>
                        <a:rPr lang="ru-RU" dirty="0" smtClean="0"/>
                        <a:t>-</a:t>
                      </a:r>
                      <a:endParaRPr lang="ru-RU" dirty="0"/>
                    </a:p>
                  </a:txBody>
                  <a:tcPr>
                    <a:solidFill>
                      <a:schemeClr val="accent2">
                        <a:lumMod val="40000"/>
                        <a:lumOff val="60000"/>
                      </a:schemeClr>
                    </a:solidFill>
                  </a:tcPr>
                </a:tc>
                <a:tc>
                  <a:txBody>
                    <a:bodyPr/>
                    <a:lstStyle/>
                    <a:p>
                      <a:r>
                        <a:rPr lang="ru-RU" sz="1100" kern="1200" dirty="0" smtClean="0">
                          <a:solidFill>
                            <a:schemeClr val="dk1"/>
                          </a:solidFill>
                          <a:effectLst/>
                          <a:latin typeface="+mn-lt"/>
                          <a:ea typeface="+mn-ea"/>
                          <a:cs typeface="+mn-cs"/>
                        </a:rPr>
                        <a:t>Организация турбизнеса (строительство и ввод в эксплуатацию объектов размещения).</a:t>
                      </a:r>
                      <a:endParaRPr lang="ru-RU" sz="1100"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r>
              <a:tr h="493351">
                <a:tc gridSpan="3">
                  <a:txBody>
                    <a:bodyPr/>
                    <a:lstStyle/>
                    <a:p>
                      <a:pPr algn="ctr"/>
                      <a:r>
                        <a:rPr lang="ru-RU" sz="1100" b="1" kern="1200" dirty="0" smtClean="0">
                          <a:solidFill>
                            <a:schemeClr val="dk1"/>
                          </a:solidFill>
                          <a:effectLst/>
                          <a:latin typeface="+mn-lt"/>
                          <a:ea typeface="+mn-ea"/>
                          <a:cs typeface="+mn-cs"/>
                        </a:rPr>
                        <a:t>Проведение круглых столов, </a:t>
                      </a:r>
                      <a:r>
                        <a:rPr lang="ru-RU" sz="1100" b="1" kern="1200" dirty="0" err="1" smtClean="0">
                          <a:solidFill>
                            <a:schemeClr val="dk1"/>
                          </a:solidFill>
                          <a:effectLst/>
                          <a:latin typeface="+mn-lt"/>
                          <a:ea typeface="+mn-ea"/>
                          <a:cs typeface="+mn-cs"/>
                        </a:rPr>
                        <a:t>вебинаров</a:t>
                      </a:r>
                      <a:r>
                        <a:rPr lang="ru-RU" sz="1100" b="1" kern="1200" dirty="0" smtClean="0">
                          <a:solidFill>
                            <a:schemeClr val="dk1"/>
                          </a:solidFill>
                          <a:effectLst/>
                          <a:latin typeface="+mn-lt"/>
                          <a:ea typeface="+mn-ea"/>
                          <a:cs typeface="+mn-cs"/>
                        </a:rPr>
                        <a:t> (по перечню образовательных программ, отобранных Министерством экономического развития Российской Федерации)</a:t>
                      </a:r>
                      <a:endParaRPr lang="ru-RU" sz="1100" b="1" kern="1200" dirty="0">
                        <a:solidFill>
                          <a:schemeClr val="dk1"/>
                        </a:solidFill>
                        <a:effectLst/>
                        <a:latin typeface="+mn-lt"/>
                        <a:ea typeface="+mn-ea"/>
                        <a:cs typeface="+mn-cs"/>
                      </a:endParaRPr>
                    </a:p>
                  </a:txBody>
                  <a:tcPr>
                    <a:solidFill>
                      <a:schemeClr val="accent2">
                        <a:lumMod val="40000"/>
                        <a:lumOff val="60000"/>
                      </a:schemeClr>
                    </a:solidFill>
                  </a:tcPr>
                </a:tc>
                <a:tc hMerge="1">
                  <a:txBody>
                    <a:bodyPr/>
                    <a:lstStyle/>
                    <a:p>
                      <a:endParaRPr lang="ru-RU" dirty="0"/>
                    </a:p>
                  </a:txBody>
                  <a:tcPr>
                    <a:solidFill>
                      <a:schemeClr val="accent2">
                        <a:lumMod val="60000"/>
                        <a:lumOff val="40000"/>
                      </a:schemeClr>
                    </a:solidFill>
                  </a:tcPr>
                </a:tc>
                <a:tc hMerge="1">
                  <a:txBody>
                    <a:bodyPr/>
                    <a:lstStyle/>
                    <a:p>
                      <a:endParaRPr lang="ru-RU" dirty="0"/>
                    </a:p>
                  </a:txBody>
                  <a:tcPr>
                    <a:solidFill>
                      <a:schemeClr val="accent2">
                        <a:lumMod val="60000"/>
                        <a:lumOff val="40000"/>
                      </a:schemeClr>
                    </a:solidFill>
                  </a:tcPr>
                </a:tc>
              </a:tr>
              <a:tr h="687166">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mn-lt"/>
                          <a:ea typeface="+mn-ea"/>
                          <a:cs typeface="+mn-cs"/>
                        </a:rPr>
                        <a:t>Круглый стол с представителями туриндустрии Республики Алтай с участием ОИВ.</a:t>
                      </a:r>
                    </a:p>
                    <a:p>
                      <a:endParaRPr lang="ru-RU" sz="1100" dirty="0"/>
                    </a:p>
                  </a:txBody>
                  <a:tcPr>
                    <a:solidFill>
                      <a:schemeClr val="accent2">
                        <a:lumMod val="40000"/>
                        <a:lumOff val="60000"/>
                      </a:schemeClr>
                    </a:solidFill>
                  </a:tcPr>
                </a:tc>
              </a:tr>
              <a:tr h="493351">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r>
                        <a:rPr lang="ru-RU" sz="1100" kern="1200" dirty="0" smtClean="0">
                          <a:solidFill>
                            <a:schemeClr val="dk1"/>
                          </a:solidFill>
                          <a:effectLst/>
                          <a:latin typeface="+mn-lt"/>
                          <a:ea typeface="+mn-ea"/>
                          <a:cs typeface="+mn-cs"/>
                        </a:rPr>
                        <a:t>Круглый стол с переработчиками и производителями Республики Алтай.</a:t>
                      </a:r>
                      <a:endParaRPr lang="ru-RU" sz="1100" dirty="0"/>
                    </a:p>
                  </a:txBody>
                  <a:tcPr>
                    <a:solidFill>
                      <a:schemeClr val="accent2">
                        <a:lumMod val="40000"/>
                        <a:lumOff val="60000"/>
                      </a:schemeClr>
                    </a:solidFill>
                  </a:tcPr>
                </a:tc>
              </a:tr>
              <a:tr h="352341">
                <a:tc gridSpan="3">
                  <a:txBody>
                    <a:bodyPr/>
                    <a:lstStyle/>
                    <a:p>
                      <a:pPr algn="ctr"/>
                      <a:r>
                        <a:rPr lang="ru-RU" sz="1100" b="1" kern="1200" dirty="0" smtClean="0">
                          <a:solidFill>
                            <a:schemeClr val="dk1"/>
                          </a:solidFill>
                          <a:effectLst/>
                          <a:latin typeface="+mn-lt"/>
                          <a:ea typeface="+mn-ea"/>
                          <a:cs typeface="+mn-cs"/>
                        </a:rPr>
                        <a:t>Организация и проведение конференций, форумов</a:t>
                      </a:r>
                      <a:endParaRPr lang="ru-RU" sz="1100" b="1" dirty="0"/>
                    </a:p>
                  </a:txBody>
                  <a:tcPr>
                    <a:solidFill>
                      <a:schemeClr val="accent2">
                        <a:lumMod val="40000"/>
                        <a:lumOff val="60000"/>
                      </a:schemeClr>
                    </a:solidFill>
                  </a:tcPr>
                </a:tc>
                <a:tc hMerge="1">
                  <a:txBody>
                    <a:bodyPr/>
                    <a:lstStyle/>
                    <a:p>
                      <a:endParaRPr lang="ru-RU" dirty="0"/>
                    </a:p>
                  </a:txBody>
                  <a:tcPr>
                    <a:solidFill>
                      <a:schemeClr val="accent2">
                        <a:lumMod val="60000"/>
                        <a:lumOff val="40000"/>
                      </a:schemeClr>
                    </a:solidFill>
                  </a:tcPr>
                </a:tc>
                <a:tc hMerge="1">
                  <a:txBody>
                    <a:bodyPr/>
                    <a:lstStyle/>
                    <a:p>
                      <a:endParaRPr lang="ru-RU" dirty="0"/>
                    </a:p>
                  </a:txBody>
                  <a:tcPr>
                    <a:solidFill>
                      <a:schemeClr val="accent2">
                        <a:lumMod val="60000"/>
                        <a:lumOff val="40000"/>
                      </a:schemeClr>
                    </a:solidFill>
                  </a:tcPr>
                </a:tc>
              </a:tr>
              <a:tr h="493351">
                <a:tc gridSpan="3">
                  <a:txBody>
                    <a:bodyPr/>
                    <a:lstStyle/>
                    <a:p>
                      <a:pPr algn="ctr"/>
                      <a:r>
                        <a:rPr lang="ru-RU" sz="1100" kern="1200" dirty="0" smtClean="0">
                          <a:solidFill>
                            <a:schemeClr val="dk1"/>
                          </a:solidFill>
                          <a:effectLst/>
                          <a:latin typeface="+mn-lt"/>
                          <a:ea typeface="+mn-ea"/>
                          <a:cs typeface="+mn-cs"/>
                        </a:rPr>
                        <a:t>Бизнес-форум приуроченный к дню российского предпринимательства</a:t>
                      </a:r>
                      <a:endParaRPr lang="ru-RU" sz="1100"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hMerge="1">
                  <a:txBody>
                    <a:bodyPr/>
                    <a:lstStyle/>
                    <a:p>
                      <a:endParaRPr lang="ru-RU" sz="1100"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3091091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775065265"/>
              </p:ext>
            </p:extLst>
          </p:nvPr>
        </p:nvGraphicFramePr>
        <p:xfrm>
          <a:off x="367643" y="923112"/>
          <a:ext cx="9841584" cy="5804013"/>
        </p:xfrm>
        <a:graphic>
          <a:graphicData uri="http://schemas.openxmlformats.org/drawingml/2006/table">
            <a:tbl>
              <a:tblPr firstRow="1" bandRow="1">
                <a:tableStyleId>{5C22544A-7EE6-4342-B048-85BDC9FD1C3A}</a:tableStyleId>
              </a:tblPr>
              <a:tblGrid>
                <a:gridCol w="3280528"/>
                <a:gridCol w="3280528"/>
                <a:gridCol w="3280528"/>
              </a:tblGrid>
              <a:tr h="479372">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«Поддержка </a:t>
                      </a:r>
                      <a:r>
                        <a:rPr lang="ru-RU" sz="1600" dirty="0" err="1" smtClean="0">
                          <a:solidFill>
                            <a:schemeClr val="bg1"/>
                          </a:solidFill>
                        </a:rPr>
                        <a:t>самозанятых</a:t>
                      </a:r>
                      <a:r>
                        <a:rPr lang="ru-RU" sz="1600" dirty="0" smtClean="0">
                          <a:solidFill>
                            <a:schemeClr val="bg1"/>
                          </a:solidFill>
                        </a:rPr>
                        <a:t>»</a:t>
                      </a:r>
                    </a:p>
                  </a:txBody>
                  <a:tcPr>
                    <a:solidFill>
                      <a:schemeClr val="accent2">
                        <a:lumMod val="75000"/>
                      </a:schemeClr>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«Вовлечение»</a:t>
                      </a:r>
                    </a:p>
                  </a:txBody>
                  <a:tcPr>
                    <a:solidFill>
                      <a:schemeClr val="accent2">
                        <a:lumMod val="75000"/>
                      </a:schemeClr>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«Акселерация субъектов МСП»</a:t>
                      </a:r>
                    </a:p>
                  </a:txBody>
                  <a:tcPr>
                    <a:solidFill>
                      <a:schemeClr val="accent2">
                        <a:lumMod val="75000"/>
                      </a:schemeClr>
                    </a:solidFill>
                  </a:tcPr>
                </a:tc>
              </a:tr>
              <a:tr h="294341">
                <a:tc gridSpan="3">
                  <a:txBody>
                    <a:bodyPr/>
                    <a:lstStyle/>
                    <a:p>
                      <a:pPr algn="ctr"/>
                      <a:r>
                        <a:rPr lang="ru-RU" sz="1100" b="1" kern="1200" dirty="0" smtClean="0">
                          <a:solidFill>
                            <a:schemeClr val="dk1"/>
                          </a:solidFill>
                          <a:effectLst/>
                          <a:latin typeface="+mn-lt"/>
                          <a:ea typeface="+mn-ea"/>
                          <a:cs typeface="+mn-cs"/>
                        </a:rPr>
                        <a:t>Расходы на организацию и проведение межрегиональной бизнес-миссии </a:t>
                      </a:r>
                      <a:endParaRPr lang="ru-RU" sz="1100" b="1" dirty="0"/>
                    </a:p>
                  </a:txBody>
                  <a:tcPr>
                    <a:solidFill>
                      <a:schemeClr val="accent2">
                        <a:lumMod val="40000"/>
                        <a:lumOff val="60000"/>
                      </a:schemeClr>
                    </a:solidFill>
                  </a:tcPr>
                </a:tc>
                <a:tc hMerge="1">
                  <a:txBody>
                    <a:bodyPr/>
                    <a:lstStyle/>
                    <a:p>
                      <a:endParaRPr lang="ru-RU" dirty="0"/>
                    </a:p>
                  </a:txBody>
                  <a:tcPr/>
                </a:tc>
                <a:tc hMerge="1">
                  <a:txBody>
                    <a:bodyPr/>
                    <a:lstStyle/>
                    <a:p>
                      <a:endParaRPr lang="ru-RU" dirty="0"/>
                    </a:p>
                  </a:txBody>
                  <a:tcPr/>
                </a:tc>
              </a:tr>
              <a:tr h="479372">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r>
                        <a:rPr lang="ru-RU" sz="1100" kern="1200" dirty="0" smtClean="0">
                          <a:solidFill>
                            <a:schemeClr val="dk1"/>
                          </a:solidFill>
                          <a:effectLst/>
                          <a:latin typeface="+mn-lt"/>
                          <a:ea typeface="+mn-ea"/>
                          <a:cs typeface="+mn-cs"/>
                        </a:rPr>
                        <a:t>Реверсная бизнес-миссия для туроператоров Республики Алтай из г. Казань (Республика Татарстан), Москва (город федерального значения), Санкт-Петербург (город федерального значения) , Калуга (Калужская область), Тула (Тульская область).</a:t>
                      </a:r>
                      <a:endParaRPr lang="ru-RU" sz="1100" dirty="0"/>
                    </a:p>
                  </a:txBody>
                  <a:tcPr>
                    <a:solidFill>
                      <a:schemeClr val="accent2">
                        <a:lumMod val="40000"/>
                        <a:lumOff val="60000"/>
                      </a:schemeClr>
                    </a:solidFill>
                  </a:tcPr>
                </a:tc>
              </a:tr>
              <a:tr h="479372">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r>
                        <a:rPr lang="ru-RU" sz="1100" kern="1200" dirty="0" smtClean="0">
                          <a:solidFill>
                            <a:schemeClr val="dk1"/>
                          </a:solidFill>
                          <a:effectLst/>
                          <a:latin typeface="+mn-lt"/>
                          <a:ea typeface="+mn-ea"/>
                          <a:cs typeface="+mn-cs"/>
                        </a:rPr>
                        <a:t>Бизнес-миссия товаропроизводителей Республики Алтай по крупнейшим  городам  России </a:t>
                      </a:r>
                      <a:endParaRPr lang="ru-RU" sz="1100" dirty="0"/>
                    </a:p>
                  </a:txBody>
                  <a:tcPr>
                    <a:solidFill>
                      <a:schemeClr val="accent2">
                        <a:lumMod val="40000"/>
                        <a:lumOff val="60000"/>
                      </a:schemeClr>
                    </a:solidFill>
                  </a:tcPr>
                </a:tc>
              </a:tr>
              <a:tr h="223868">
                <a:tc gridSpan="3">
                  <a:txBody>
                    <a:bodyPr/>
                    <a:lstStyle/>
                    <a:p>
                      <a:pPr algn="ctr"/>
                      <a:r>
                        <a:rPr lang="ru-RU" sz="1100" b="1" kern="1200" dirty="0" smtClean="0">
                          <a:solidFill>
                            <a:schemeClr val="dk1"/>
                          </a:solidFill>
                          <a:effectLst/>
                          <a:latin typeface="+mn-lt"/>
                          <a:ea typeface="+mn-ea"/>
                          <a:cs typeface="+mn-cs"/>
                        </a:rPr>
                        <a:t>Организация участия субъектов малого и среднего предпринимательства в </a:t>
                      </a:r>
                      <a:r>
                        <a:rPr lang="ru-RU" sz="1100" b="1" kern="1200" dirty="0" err="1" smtClean="0">
                          <a:solidFill>
                            <a:schemeClr val="dk1"/>
                          </a:solidFill>
                          <a:effectLst/>
                          <a:latin typeface="+mn-lt"/>
                          <a:ea typeface="+mn-ea"/>
                          <a:cs typeface="+mn-cs"/>
                        </a:rPr>
                        <a:t>выставочно</a:t>
                      </a:r>
                      <a:r>
                        <a:rPr lang="ru-RU" sz="1100" b="1" kern="1200" dirty="0" smtClean="0">
                          <a:solidFill>
                            <a:schemeClr val="dk1"/>
                          </a:solidFill>
                          <a:effectLst/>
                          <a:latin typeface="+mn-lt"/>
                          <a:ea typeface="+mn-ea"/>
                          <a:cs typeface="+mn-cs"/>
                        </a:rPr>
                        <a:t>-ярмарочном мероприятии на территории Российской Федерации </a:t>
                      </a:r>
                      <a:endParaRPr lang="ru-RU" sz="1100" b="1" kern="1200" dirty="0">
                        <a:solidFill>
                          <a:schemeClr val="dk1"/>
                        </a:solidFill>
                        <a:effectLst/>
                        <a:latin typeface="+mn-lt"/>
                        <a:ea typeface="+mn-ea"/>
                        <a:cs typeface="+mn-cs"/>
                      </a:endParaRPr>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285299">
                <a:tc gridSpan="2">
                  <a:txBody>
                    <a:bodyPr/>
                    <a:lstStyle/>
                    <a:p>
                      <a:pPr algn="ctr"/>
                      <a:r>
                        <a:rPr lang="ru-RU" sz="1100" kern="1200" dirty="0" smtClean="0">
                          <a:solidFill>
                            <a:schemeClr val="dk1"/>
                          </a:solidFill>
                          <a:effectLst/>
                          <a:latin typeface="+mn-lt"/>
                          <a:ea typeface="+mn-ea"/>
                          <a:cs typeface="+mn-cs"/>
                        </a:rPr>
                        <a:t>Ярмарка-выставка  медовой продукции (г. Горно-Алтайск)</a:t>
                      </a:r>
                      <a:endParaRPr lang="ru-RU" sz="1100"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r>
              <a:tr h="259118">
                <a:tc gridSpan="2">
                  <a:txBody>
                    <a:bodyPr/>
                    <a:lstStyle/>
                    <a:p>
                      <a:pPr algn="ctr"/>
                      <a:r>
                        <a:rPr lang="ru-RU" sz="1100" kern="1200" dirty="0" smtClean="0">
                          <a:solidFill>
                            <a:schemeClr val="dk1"/>
                          </a:solidFill>
                          <a:effectLst/>
                          <a:latin typeface="+mn-lt"/>
                          <a:ea typeface="+mn-ea"/>
                          <a:cs typeface="+mn-cs"/>
                        </a:rPr>
                        <a:t>Город Мастеров (г. Горно-Алтайск – день города)</a:t>
                      </a:r>
                      <a:endParaRPr lang="ru-RU" sz="1100"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a:txBody>
                    <a:bodyPr/>
                    <a:lstStyle/>
                    <a:p>
                      <a:r>
                        <a:rPr lang="ru-RU" sz="1100" dirty="0" smtClean="0"/>
                        <a:t>-</a:t>
                      </a:r>
                      <a:endParaRPr lang="ru-RU" sz="1100" dirty="0"/>
                    </a:p>
                  </a:txBody>
                  <a:tcPr>
                    <a:solidFill>
                      <a:schemeClr val="accent2">
                        <a:lumMod val="40000"/>
                        <a:lumOff val="60000"/>
                      </a:schemeClr>
                    </a:solidFill>
                  </a:tcPr>
                </a:tc>
              </a:tr>
              <a:tr h="292231">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mn-lt"/>
                          <a:ea typeface="+mn-ea"/>
                          <a:cs typeface="+mn-cs"/>
                        </a:rPr>
                        <a:t>Международная выставка «</a:t>
                      </a:r>
                      <a:r>
                        <a:rPr lang="en-US" sz="1100" kern="1200" dirty="0" smtClean="0">
                          <a:solidFill>
                            <a:schemeClr val="dk1"/>
                          </a:solidFill>
                          <a:effectLst/>
                          <a:latin typeface="+mn-lt"/>
                          <a:ea typeface="+mn-ea"/>
                          <a:cs typeface="+mn-cs"/>
                        </a:rPr>
                        <a:t>World FOOT</a:t>
                      </a:r>
                      <a:r>
                        <a:rPr lang="ru-RU" sz="1100" kern="1200" dirty="0" smtClean="0">
                          <a:solidFill>
                            <a:schemeClr val="dk1"/>
                          </a:solidFill>
                          <a:effectLst/>
                          <a:latin typeface="+mn-lt"/>
                          <a:ea typeface="+mn-ea"/>
                          <a:cs typeface="+mn-cs"/>
                        </a:rPr>
                        <a:t>» (г. Москва)</a:t>
                      </a:r>
                      <a:endParaRPr lang="ru-RU" sz="1100" dirty="0" smtClean="0"/>
                    </a:p>
                    <a:p>
                      <a:endParaRPr lang="ru-RU" sz="1100" dirty="0"/>
                    </a:p>
                  </a:txBody>
                  <a:tcPr>
                    <a:solidFill>
                      <a:schemeClr val="accent2">
                        <a:lumMod val="40000"/>
                        <a:lumOff val="60000"/>
                      </a:schemeClr>
                    </a:solidFill>
                  </a:tcPr>
                </a:tc>
              </a:tr>
              <a:tr h="479372">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r>
                        <a:rPr lang="ru-RU" sz="1100" kern="1200" dirty="0" smtClean="0">
                          <a:solidFill>
                            <a:schemeClr val="dk1"/>
                          </a:solidFill>
                          <a:effectLst/>
                          <a:latin typeface="+mn-lt"/>
                          <a:ea typeface="+mn-ea"/>
                          <a:cs typeface="+mn-cs"/>
                        </a:rPr>
                        <a:t>Сибирская продовольственная неделя, выставка продуктов питания, напитков.  (г. Новосибирск)</a:t>
                      </a:r>
                      <a:endParaRPr lang="ru-RU" sz="1100" dirty="0"/>
                    </a:p>
                  </a:txBody>
                  <a:tcPr>
                    <a:solidFill>
                      <a:schemeClr val="accent2">
                        <a:lumMod val="40000"/>
                        <a:lumOff val="60000"/>
                      </a:schemeClr>
                    </a:solidFill>
                  </a:tcPr>
                </a:tc>
              </a:tr>
              <a:tr h="291112">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r>
                        <a:rPr lang="ru-RU" sz="1100" kern="1200" dirty="0" smtClean="0">
                          <a:solidFill>
                            <a:schemeClr val="dk1"/>
                          </a:solidFill>
                          <a:effectLst/>
                          <a:latin typeface="+mn-lt"/>
                          <a:ea typeface="+mn-ea"/>
                          <a:cs typeface="+mn-cs"/>
                        </a:rPr>
                        <a:t>Гастрономический фестиваль (г. Горно-Алтайск)</a:t>
                      </a:r>
                      <a:endParaRPr lang="ru-RU" sz="1100" dirty="0"/>
                    </a:p>
                  </a:txBody>
                  <a:tcPr>
                    <a:solidFill>
                      <a:schemeClr val="accent2">
                        <a:lumMod val="40000"/>
                        <a:lumOff val="60000"/>
                      </a:schemeClr>
                    </a:solidFill>
                  </a:tcPr>
                </a:tc>
              </a:tr>
              <a:tr h="312064">
                <a:tc gridSpan="3">
                  <a:txBody>
                    <a:bodyPr/>
                    <a:lstStyle/>
                    <a:p>
                      <a:pPr algn="ctr"/>
                      <a:r>
                        <a:rPr lang="ru-RU" sz="1100" b="1" kern="1200" dirty="0" smtClean="0">
                          <a:solidFill>
                            <a:schemeClr val="dk1"/>
                          </a:solidFill>
                          <a:effectLst/>
                          <a:latin typeface="+mn-lt"/>
                          <a:ea typeface="+mn-ea"/>
                          <a:cs typeface="+mn-cs"/>
                        </a:rPr>
                        <a:t>Иные образовательные мероприятия (расшифровать вид мероприятия, указать тематику и количество СМСП и </a:t>
                      </a:r>
                      <a:r>
                        <a:rPr lang="ru-RU" sz="1100" b="1" kern="1200" dirty="0" err="1" smtClean="0">
                          <a:solidFill>
                            <a:schemeClr val="dk1"/>
                          </a:solidFill>
                          <a:effectLst/>
                          <a:latin typeface="+mn-lt"/>
                          <a:ea typeface="+mn-ea"/>
                          <a:cs typeface="+mn-cs"/>
                        </a:rPr>
                        <a:t>физ.лиц</a:t>
                      </a:r>
                      <a:r>
                        <a:rPr lang="ru-RU" sz="1100" b="1" kern="1200" dirty="0" smtClean="0">
                          <a:solidFill>
                            <a:schemeClr val="dk1"/>
                          </a:solidFill>
                          <a:effectLst/>
                          <a:latin typeface="+mn-lt"/>
                          <a:ea typeface="+mn-ea"/>
                          <a:cs typeface="+mn-cs"/>
                        </a:rPr>
                        <a:t>)</a:t>
                      </a:r>
                      <a:endParaRPr lang="ru-RU" sz="1100" b="1" kern="1200" dirty="0">
                        <a:solidFill>
                          <a:schemeClr val="dk1"/>
                        </a:solidFill>
                        <a:effectLst/>
                        <a:latin typeface="+mn-lt"/>
                        <a:ea typeface="+mn-ea"/>
                        <a:cs typeface="+mn-cs"/>
                      </a:endParaRPr>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c hMerge="1">
                  <a:txBody>
                    <a:bodyPr/>
                    <a:lstStyle/>
                    <a:p>
                      <a:endParaRPr lang="ru-RU" dirty="0"/>
                    </a:p>
                  </a:txBody>
                  <a:tcPr>
                    <a:solidFill>
                      <a:schemeClr val="accent2">
                        <a:lumMod val="40000"/>
                        <a:lumOff val="60000"/>
                      </a:schemeClr>
                    </a:solidFill>
                  </a:tcPr>
                </a:tc>
              </a:tr>
              <a:tr h="479372">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r>
                        <a:rPr lang="ru-RU" sz="1100" kern="1200" dirty="0" smtClean="0">
                          <a:solidFill>
                            <a:schemeClr val="dk1"/>
                          </a:solidFill>
                          <a:effectLst/>
                          <a:latin typeface="+mn-lt"/>
                          <a:ea typeface="+mn-ea"/>
                          <a:cs typeface="+mn-cs"/>
                        </a:rPr>
                        <a:t>Организация и проведение обучающего мероприятия “Повышение квалификации сотрудников “Центра поддержки предпринимательства</a:t>
                      </a:r>
                      <a:endParaRPr lang="ru-RU" sz="1100"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3650988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637188702"/>
              </p:ext>
            </p:extLst>
          </p:nvPr>
        </p:nvGraphicFramePr>
        <p:xfrm>
          <a:off x="424204" y="583747"/>
          <a:ext cx="9728463" cy="5969837"/>
        </p:xfrm>
        <a:graphic>
          <a:graphicData uri="http://schemas.openxmlformats.org/drawingml/2006/table">
            <a:tbl>
              <a:tblPr firstRow="1" bandRow="1">
                <a:tableStyleId>{5C22544A-7EE6-4342-B048-85BDC9FD1C3A}</a:tableStyleId>
              </a:tblPr>
              <a:tblGrid>
                <a:gridCol w="3242821"/>
                <a:gridCol w="3242821"/>
                <a:gridCol w="3242821"/>
              </a:tblGrid>
              <a:tr h="464869">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«Поддержка </a:t>
                      </a:r>
                      <a:r>
                        <a:rPr lang="ru-RU" sz="1600" dirty="0" err="1" smtClean="0">
                          <a:solidFill>
                            <a:schemeClr val="bg1"/>
                          </a:solidFill>
                        </a:rPr>
                        <a:t>самозанятых</a:t>
                      </a:r>
                      <a:r>
                        <a:rPr lang="ru-RU" sz="1600" dirty="0" smtClean="0">
                          <a:solidFill>
                            <a:schemeClr val="bg1"/>
                          </a:solidFill>
                        </a:rPr>
                        <a:t>»</a:t>
                      </a:r>
                    </a:p>
                  </a:txBody>
                  <a:tcPr>
                    <a:solidFill>
                      <a:schemeClr val="accent2">
                        <a:lumMod val="75000"/>
                      </a:schemeClr>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«Вовлечение»</a:t>
                      </a:r>
                    </a:p>
                  </a:txBody>
                  <a:tcPr>
                    <a:solidFill>
                      <a:schemeClr val="accent2">
                        <a:lumMod val="75000"/>
                      </a:schemeClr>
                    </a:solidFill>
                  </a:tcPr>
                </a:tc>
                <a:tc>
                  <a:txBody>
                    <a:bodyPr/>
                    <a:lstStyle/>
                    <a:p>
                      <a:pPr marL="0" marR="0" indent="0" algn="ctr" defTabSz="1007943" rtl="0" eaLnBrk="1" fontAlgn="auto" latinLnBrk="0" hangingPunct="1">
                        <a:lnSpc>
                          <a:spcPct val="100000"/>
                        </a:lnSpc>
                        <a:spcBef>
                          <a:spcPts val="0"/>
                        </a:spcBef>
                        <a:spcAft>
                          <a:spcPts val="0"/>
                        </a:spcAft>
                        <a:buClrTx/>
                        <a:buSzTx/>
                        <a:buFontTx/>
                        <a:buNone/>
                        <a:tabLst/>
                        <a:defRPr/>
                      </a:pPr>
                      <a:r>
                        <a:rPr lang="ru-RU" sz="1600" dirty="0" smtClean="0">
                          <a:solidFill>
                            <a:schemeClr val="bg1"/>
                          </a:solidFill>
                        </a:rPr>
                        <a:t>ФП «Акселерация субъектов МСП»</a:t>
                      </a:r>
                    </a:p>
                  </a:txBody>
                  <a:tcPr>
                    <a:solidFill>
                      <a:schemeClr val="accent2">
                        <a:lumMod val="75000"/>
                      </a:schemeClr>
                    </a:solidFill>
                  </a:tcPr>
                </a:tc>
              </a:tr>
              <a:tr h="317141">
                <a:tc gridSpan="3">
                  <a:txBody>
                    <a:bodyPr/>
                    <a:lstStyle/>
                    <a:p>
                      <a:pPr algn="ctr"/>
                      <a:r>
                        <a:rPr lang="ru-RU" sz="1100" b="1" kern="1200" dirty="0" smtClean="0">
                          <a:solidFill>
                            <a:schemeClr val="dk1"/>
                          </a:solidFill>
                          <a:effectLst/>
                          <a:latin typeface="+mn-lt"/>
                          <a:ea typeface="+mn-ea"/>
                          <a:cs typeface="+mn-cs"/>
                        </a:rPr>
                        <a:t>Иные виды деятельности, направленные на развитие субъектов малого и среднего предпринимательства (расшифровать):</a:t>
                      </a:r>
                      <a:endParaRPr lang="ru-RU" sz="1100" b="1" kern="1200" dirty="0">
                        <a:solidFill>
                          <a:schemeClr val="dk1"/>
                        </a:solidFill>
                        <a:effectLst/>
                        <a:latin typeface="+mn-lt"/>
                        <a:ea typeface="+mn-ea"/>
                        <a:cs typeface="+mn-cs"/>
                      </a:endParaRPr>
                    </a:p>
                  </a:txBody>
                  <a:tcPr>
                    <a:solidFill>
                      <a:schemeClr val="accent2">
                        <a:lumMod val="40000"/>
                        <a:lumOff val="60000"/>
                      </a:schemeClr>
                    </a:solidFill>
                  </a:tcPr>
                </a:tc>
                <a:tc hMerge="1">
                  <a:txBody>
                    <a:bodyPr/>
                    <a:lstStyle/>
                    <a:p>
                      <a:endParaRPr lang="ru-RU" dirty="0"/>
                    </a:p>
                  </a:txBody>
                  <a:tcPr>
                    <a:solidFill>
                      <a:schemeClr val="accent2">
                        <a:lumMod val="60000"/>
                        <a:lumOff val="40000"/>
                      </a:schemeClr>
                    </a:solidFill>
                  </a:tcPr>
                </a:tc>
                <a:tc hMerge="1">
                  <a:txBody>
                    <a:bodyPr/>
                    <a:lstStyle/>
                    <a:p>
                      <a:endParaRPr lang="ru-RU" dirty="0"/>
                    </a:p>
                  </a:txBody>
                  <a:tcPr>
                    <a:solidFill>
                      <a:schemeClr val="accent2">
                        <a:lumMod val="60000"/>
                        <a:lumOff val="40000"/>
                      </a:schemeClr>
                    </a:solidFill>
                  </a:tcPr>
                </a:tc>
              </a:tr>
              <a:tr h="464869">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r>
                        <a:rPr lang="ru-RU" sz="1100" kern="1200" dirty="0" smtClean="0">
                          <a:solidFill>
                            <a:schemeClr val="dk1"/>
                          </a:solidFill>
                          <a:effectLst/>
                          <a:latin typeface="+mn-lt"/>
                          <a:ea typeface="+mn-ea"/>
                          <a:cs typeface="+mn-cs"/>
                        </a:rPr>
                        <a:t>Оказание первичной консультации СМСП на этапе написания жалобы или обращения</a:t>
                      </a:r>
                      <a:endParaRPr lang="ru-RU" sz="1100" dirty="0"/>
                    </a:p>
                  </a:txBody>
                  <a:tcPr>
                    <a:solidFill>
                      <a:schemeClr val="accent2">
                        <a:lumMod val="40000"/>
                        <a:lumOff val="60000"/>
                      </a:schemeClr>
                    </a:solidFill>
                  </a:tcPr>
                </a:tc>
              </a:tr>
              <a:tr h="464869">
                <a:tc>
                  <a:txBody>
                    <a:bodyPr/>
                    <a:lstStyle/>
                    <a:p>
                      <a:r>
                        <a:rPr lang="ru-RU" dirty="0" smtClean="0"/>
                        <a:t>-</a:t>
                      </a:r>
                      <a:endParaRPr lang="ru-RU"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c>
                  <a:txBody>
                    <a:bodyPr/>
                    <a:lstStyle/>
                    <a:p>
                      <a:r>
                        <a:rPr lang="ru-RU" sz="1100" kern="1200" dirty="0" smtClean="0">
                          <a:solidFill>
                            <a:schemeClr val="dk1"/>
                          </a:solidFill>
                          <a:effectLst/>
                          <a:latin typeface="+mn-lt"/>
                          <a:ea typeface="+mn-ea"/>
                          <a:cs typeface="+mn-cs"/>
                        </a:rPr>
                        <a:t>Оказание вторичной консультации СМСП на этапе рассмотрения жалобы или обращения</a:t>
                      </a:r>
                      <a:endParaRPr lang="ru-RU" sz="1100" dirty="0"/>
                    </a:p>
                  </a:txBody>
                  <a:tcPr>
                    <a:solidFill>
                      <a:schemeClr val="accent2">
                        <a:lumMod val="40000"/>
                        <a:lumOff val="60000"/>
                      </a:schemeClr>
                    </a:solidFill>
                  </a:tcPr>
                </a:tc>
              </a:tr>
              <a:tr h="295747">
                <a:tc gridSpan="3">
                  <a:txBody>
                    <a:bodyPr/>
                    <a:lstStyle/>
                    <a:p>
                      <a:pPr algn="ctr"/>
                      <a:r>
                        <a:rPr lang="ru-RU" sz="1100" b="1" kern="1200" dirty="0" smtClean="0">
                          <a:solidFill>
                            <a:schemeClr val="dk1"/>
                          </a:solidFill>
                          <a:effectLst/>
                          <a:latin typeface="+mn-lt"/>
                          <a:ea typeface="+mn-ea"/>
                          <a:cs typeface="+mn-cs"/>
                        </a:rPr>
                        <a:t>Организация программ по наставничеству для начинающих предпринимателей:</a:t>
                      </a:r>
                      <a:endParaRPr lang="ru-RU" sz="1100" b="1" kern="1200" dirty="0">
                        <a:solidFill>
                          <a:schemeClr val="dk1"/>
                        </a:solidFill>
                        <a:effectLst/>
                        <a:latin typeface="+mn-lt"/>
                        <a:ea typeface="+mn-ea"/>
                        <a:cs typeface="+mn-cs"/>
                      </a:endParaRPr>
                    </a:p>
                  </a:txBody>
                  <a:tcPr>
                    <a:solidFill>
                      <a:schemeClr val="accent2">
                        <a:lumMod val="40000"/>
                        <a:lumOff val="60000"/>
                      </a:schemeClr>
                    </a:solidFill>
                  </a:tcPr>
                </a:tc>
                <a:tc hMerge="1">
                  <a:txBody>
                    <a:bodyPr/>
                    <a:lstStyle/>
                    <a:p>
                      <a:endParaRPr lang="ru-RU" dirty="0"/>
                    </a:p>
                  </a:txBody>
                  <a:tcPr>
                    <a:solidFill>
                      <a:schemeClr val="accent2">
                        <a:lumMod val="60000"/>
                        <a:lumOff val="40000"/>
                      </a:schemeClr>
                    </a:solidFill>
                  </a:tcPr>
                </a:tc>
                <a:tc hMerge="1">
                  <a:txBody>
                    <a:bodyPr/>
                    <a:lstStyle/>
                    <a:p>
                      <a:endParaRPr lang="ru-RU" dirty="0"/>
                    </a:p>
                  </a:txBody>
                  <a:tcPr>
                    <a:solidFill>
                      <a:schemeClr val="accent2">
                        <a:lumMod val="60000"/>
                        <a:lumOff val="40000"/>
                      </a:schemeClr>
                    </a:solidFill>
                  </a:tcPr>
                </a:tc>
              </a:tr>
              <a:tr h="464869">
                <a:tc gridSpan="2">
                  <a:txBody>
                    <a:bodyPr/>
                    <a:lstStyle/>
                    <a:p>
                      <a:pPr algn="ctr"/>
                      <a:r>
                        <a:rPr lang="ru-RU" sz="1200" kern="1200" dirty="0" smtClean="0">
                          <a:solidFill>
                            <a:schemeClr val="dk1"/>
                          </a:solidFill>
                          <a:effectLst/>
                          <a:latin typeface="+mn-lt"/>
                          <a:ea typeface="+mn-ea"/>
                          <a:cs typeface="+mn-cs"/>
                        </a:rPr>
                        <a:t>Программы наставничества</a:t>
                      </a:r>
                      <a:endParaRPr lang="ru-RU" sz="1200" dirty="0"/>
                    </a:p>
                  </a:txBody>
                  <a:tcPr>
                    <a:solidFill>
                      <a:schemeClr val="accent2">
                        <a:lumMod val="40000"/>
                        <a:lumOff val="60000"/>
                      </a:schemeClr>
                    </a:solidFill>
                  </a:tcPr>
                </a:tc>
                <a:tc hMerge="1">
                  <a:txBody>
                    <a:bodyPr/>
                    <a:lstStyle/>
                    <a:p>
                      <a:endParaRPr lang="ru-RU" sz="1100" dirty="0"/>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r>
              <a:tr h="464869">
                <a:tc gridSpan="3">
                  <a:txBody>
                    <a:bodyPr/>
                    <a:lstStyle/>
                    <a:p>
                      <a:pPr algn="ctr"/>
                      <a:r>
                        <a:rPr lang="ru-RU" sz="1100" b="1" kern="1200" dirty="0" smtClean="0">
                          <a:solidFill>
                            <a:schemeClr val="dk1"/>
                          </a:solidFill>
                          <a:effectLst/>
                          <a:latin typeface="+mn-lt"/>
                          <a:ea typeface="+mn-ea"/>
                          <a:cs typeface="+mn-cs"/>
                        </a:rPr>
                        <a:t>Реализация программ и проектов направленных на вовлечение в предпринимательскую деятельность молодежи в возрасте 14-17 лет.</a:t>
                      </a:r>
                      <a:endParaRPr lang="ru-RU" sz="1100" b="1" kern="1200" dirty="0">
                        <a:solidFill>
                          <a:schemeClr val="dk1"/>
                        </a:solidFill>
                        <a:effectLst/>
                        <a:latin typeface="+mn-lt"/>
                        <a:ea typeface="+mn-ea"/>
                        <a:cs typeface="+mn-cs"/>
                      </a:endParaRPr>
                    </a:p>
                  </a:txBody>
                  <a:tcPr>
                    <a:solidFill>
                      <a:schemeClr val="accent2">
                        <a:lumMod val="40000"/>
                        <a:lumOff val="60000"/>
                      </a:schemeClr>
                    </a:solidFill>
                  </a:tcPr>
                </a:tc>
                <a:tc hMerge="1">
                  <a:txBody>
                    <a:bodyPr/>
                    <a:lstStyle/>
                    <a:p>
                      <a:endParaRPr lang="ru-RU" dirty="0"/>
                    </a:p>
                  </a:txBody>
                  <a:tcPr>
                    <a:solidFill>
                      <a:schemeClr val="accent2">
                        <a:lumMod val="60000"/>
                        <a:lumOff val="40000"/>
                      </a:schemeClr>
                    </a:solidFill>
                  </a:tcPr>
                </a:tc>
                <a:tc hMerge="1">
                  <a:txBody>
                    <a:bodyPr/>
                    <a:lstStyle/>
                    <a:p>
                      <a:endParaRPr lang="ru-RU" dirty="0"/>
                    </a:p>
                  </a:txBody>
                  <a:tcPr>
                    <a:solidFill>
                      <a:schemeClr val="accent2">
                        <a:lumMod val="60000"/>
                        <a:lumOff val="40000"/>
                      </a:schemeClr>
                    </a:solidFill>
                  </a:tcPr>
                </a:tc>
              </a:tr>
              <a:tr h="464869">
                <a:tc>
                  <a:txBody>
                    <a:bodyPr/>
                    <a:lstStyle/>
                    <a:p>
                      <a:r>
                        <a:rPr lang="ru-RU" dirty="0" smtClean="0"/>
                        <a:t>-</a:t>
                      </a:r>
                      <a:endParaRPr lang="ru-RU" dirty="0"/>
                    </a:p>
                  </a:txBody>
                  <a:tcPr>
                    <a:solidFill>
                      <a:schemeClr val="accent2">
                        <a:lumMod val="40000"/>
                        <a:lumOff val="60000"/>
                      </a:schemeClr>
                    </a:solidFill>
                  </a:tcPr>
                </a:tc>
                <a:tc>
                  <a:txBody>
                    <a:bodyPr/>
                    <a:lstStyle/>
                    <a:p>
                      <a:r>
                        <a:rPr lang="ru-RU" sz="1050" kern="1200" dirty="0" smtClean="0">
                          <a:solidFill>
                            <a:schemeClr val="dk1"/>
                          </a:solidFill>
                          <a:effectLst/>
                          <a:latin typeface="+mn-lt"/>
                          <a:ea typeface="+mn-ea"/>
                          <a:cs typeface="+mn-cs"/>
                        </a:rPr>
                        <a:t>Проведение открытых уроков с участием действующих предпринимателей</a:t>
                      </a:r>
                      <a:endParaRPr lang="ru-RU" sz="1050" dirty="0">
                        <a:latin typeface="+mn-lt"/>
                      </a:endParaRPr>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r>
              <a:tr h="464869">
                <a:tc>
                  <a:txBody>
                    <a:bodyPr/>
                    <a:lstStyle/>
                    <a:p>
                      <a:r>
                        <a:rPr lang="ru-RU" dirty="0" smtClean="0"/>
                        <a:t>-</a:t>
                      </a:r>
                      <a:endParaRPr lang="ru-RU" dirty="0"/>
                    </a:p>
                  </a:txBody>
                  <a:tcPr>
                    <a:solidFill>
                      <a:schemeClr val="accent2">
                        <a:lumMod val="40000"/>
                        <a:lumOff val="60000"/>
                      </a:schemeClr>
                    </a:solidFill>
                  </a:tcPr>
                </a:tc>
                <a:tc>
                  <a:txBody>
                    <a:bodyPr/>
                    <a:lstStyle/>
                    <a:p>
                      <a:pPr>
                        <a:lnSpc>
                          <a:spcPct val="115000"/>
                        </a:lnSpc>
                        <a:spcAft>
                          <a:spcPts val="0"/>
                        </a:spcAft>
                      </a:pPr>
                      <a:r>
                        <a:rPr lang="ru-RU" sz="1050" dirty="0">
                          <a:effectLst/>
                          <a:latin typeface="+mn-lt"/>
                          <a:ea typeface="Times New Roman" panose="02020603050405020304" pitchFamily="18" charset="0"/>
                        </a:rPr>
                        <a:t>Проведение обучающего курса по основам предпринимательской деятельности</a:t>
                      </a:r>
                      <a:endParaRPr lang="ru-RU" sz="1050" dirty="0">
                        <a:effectLst/>
                        <a:latin typeface="+mn-lt"/>
                        <a:ea typeface="Calibri" panose="020F0502020204030204" pitchFamily="34" charset="0"/>
                      </a:endParaRPr>
                    </a:p>
                  </a:txBody>
                  <a:tcPr marL="68580" marR="68580" marT="0" marB="0" anchor="ct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r>
              <a:tr h="280408">
                <a:tc>
                  <a:txBody>
                    <a:bodyPr/>
                    <a:lstStyle/>
                    <a:p>
                      <a:r>
                        <a:rPr lang="ru-RU" dirty="0" smtClean="0"/>
                        <a:t>-</a:t>
                      </a:r>
                      <a:endParaRPr lang="ru-RU" dirty="0"/>
                    </a:p>
                  </a:txBody>
                  <a:tcPr>
                    <a:solidFill>
                      <a:schemeClr val="accent2">
                        <a:lumMod val="40000"/>
                        <a:lumOff val="60000"/>
                      </a:schemeClr>
                    </a:solidFill>
                  </a:tcPr>
                </a:tc>
                <a:tc>
                  <a:txBody>
                    <a:bodyPr/>
                    <a:lstStyle/>
                    <a:p>
                      <a:pPr>
                        <a:lnSpc>
                          <a:spcPct val="115000"/>
                        </a:lnSpc>
                        <a:spcAft>
                          <a:spcPts val="0"/>
                        </a:spcAft>
                      </a:pPr>
                      <a:r>
                        <a:rPr lang="ru-RU" sz="1050" dirty="0">
                          <a:effectLst/>
                          <a:latin typeface="+mn-lt"/>
                          <a:ea typeface="Times New Roman" panose="02020603050405020304" pitchFamily="18" charset="0"/>
                        </a:rPr>
                        <a:t>Проведение деловой игры</a:t>
                      </a:r>
                      <a:endParaRPr lang="ru-RU" sz="1050" dirty="0">
                        <a:effectLst/>
                        <a:latin typeface="+mn-lt"/>
                        <a:ea typeface="Calibri" panose="020F0502020204030204" pitchFamily="34" charset="0"/>
                      </a:endParaRPr>
                    </a:p>
                  </a:txBody>
                  <a:tcPr marL="68580" marR="68580" marT="0" marB="0" anchor="ct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r>
              <a:tr h="348495">
                <a:tc>
                  <a:txBody>
                    <a:bodyPr/>
                    <a:lstStyle/>
                    <a:p>
                      <a:r>
                        <a:rPr lang="ru-RU" dirty="0" smtClean="0"/>
                        <a:t>-</a:t>
                      </a:r>
                      <a:endParaRPr lang="ru-RU" dirty="0"/>
                    </a:p>
                  </a:txBody>
                  <a:tcPr>
                    <a:solidFill>
                      <a:schemeClr val="accent2">
                        <a:lumMod val="40000"/>
                        <a:lumOff val="60000"/>
                      </a:schemeClr>
                    </a:solidFill>
                  </a:tcPr>
                </a:tc>
                <a:tc>
                  <a:txBody>
                    <a:bodyPr/>
                    <a:lstStyle/>
                    <a:p>
                      <a:pPr>
                        <a:lnSpc>
                          <a:spcPct val="115000"/>
                        </a:lnSpc>
                        <a:spcAft>
                          <a:spcPts val="0"/>
                        </a:spcAft>
                      </a:pPr>
                      <a:r>
                        <a:rPr lang="ru-RU" sz="1050" dirty="0">
                          <a:effectLst/>
                          <a:latin typeface="+mn-lt"/>
                          <a:ea typeface="Times New Roman" panose="02020603050405020304" pitchFamily="18" charset="0"/>
                        </a:rPr>
                        <a:t>Проведение конкурса по предпринимательству</a:t>
                      </a:r>
                      <a:endParaRPr lang="ru-RU" sz="1050" dirty="0">
                        <a:effectLst/>
                        <a:latin typeface="+mn-lt"/>
                        <a:ea typeface="Calibri" panose="020F0502020204030204" pitchFamily="34" charset="0"/>
                      </a:endParaRPr>
                    </a:p>
                  </a:txBody>
                  <a:tcPr marL="68580" marR="68580" marT="0" marB="0" anchor="ct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r>
              <a:tr h="464869">
                <a:tc>
                  <a:txBody>
                    <a:bodyPr/>
                    <a:lstStyle/>
                    <a:p>
                      <a:r>
                        <a:rPr lang="ru-RU" dirty="0" smtClean="0"/>
                        <a:t>-</a:t>
                      </a:r>
                      <a:endParaRPr lang="ru-RU" dirty="0"/>
                    </a:p>
                  </a:txBody>
                  <a:tcPr>
                    <a:solidFill>
                      <a:schemeClr val="accent2">
                        <a:lumMod val="40000"/>
                        <a:lumOff val="60000"/>
                      </a:schemeClr>
                    </a:solidFill>
                  </a:tcPr>
                </a:tc>
                <a:tc>
                  <a:txBody>
                    <a:bodyPr/>
                    <a:lstStyle/>
                    <a:p>
                      <a:pPr>
                        <a:lnSpc>
                          <a:spcPct val="115000"/>
                        </a:lnSpc>
                        <a:spcAft>
                          <a:spcPts val="0"/>
                        </a:spcAft>
                      </a:pPr>
                      <a:r>
                        <a:rPr lang="ru-RU" sz="1050" dirty="0">
                          <a:effectLst/>
                          <a:latin typeface="+mn-lt"/>
                          <a:ea typeface="Times New Roman" panose="02020603050405020304" pitchFamily="18" charset="0"/>
                        </a:rPr>
                        <a:t>Проведение тематической информационно-образовательной смены по предпринимательству</a:t>
                      </a:r>
                      <a:endParaRPr lang="ru-RU" sz="1050" dirty="0">
                        <a:effectLst/>
                        <a:latin typeface="+mn-lt"/>
                        <a:ea typeface="Calibri" panose="020F0502020204030204" pitchFamily="34" charset="0"/>
                      </a:endParaRPr>
                    </a:p>
                  </a:txBody>
                  <a:tcPr marL="68580" marR="68580" marT="0" marB="0" anchor="ct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r>
              <a:tr h="464869">
                <a:tc>
                  <a:txBody>
                    <a:bodyPr/>
                    <a:lstStyle/>
                    <a:p>
                      <a:r>
                        <a:rPr lang="ru-RU" dirty="0" smtClean="0"/>
                        <a:t>-</a:t>
                      </a:r>
                      <a:endParaRPr lang="ru-RU" dirty="0"/>
                    </a:p>
                  </a:txBody>
                  <a:tcPr>
                    <a:solidFill>
                      <a:schemeClr val="accent2">
                        <a:lumMod val="40000"/>
                        <a:lumOff val="60000"/>
                      </a:schemeClr>
                    </a:solidFill>
                  </a:tcPr>
                </a:tc>
                <a:tc>
                  <a:txBody>
                    <a:bodyPr/>
                    <a:lstStyle/>
                    <a:p>
                      <a:pPr>
                        <a:lnSpc>
                          <a:spcPct val="115000"/>
                        </a:lnSpc>
                        <a:spcAft>
                          <a:spcPts val="0"/>
                        </a:spcAft>
                      </a:pPr>
                      <a:r>
                        <a:rPr lang="ru-RU" sz="1050" dirty="0">
                          <a:effectLst/>
                          <a:latin typeface="+mn-lt"/>
                          <a:ea typeface="Times New Roman" panose="02020603050405020304" pitchFamily="18" charset="0"/>
                        </a:rPr>
                        <a:t>Обеспечение участия победителей и призеров региональных программ и проектов во всероссийских и международных мероприятиях (всероссийские лагерные смены, форумы и т.д.</a:t>
                      </a:r>
                      <a:endParaRPr lang="ru-RU" sz="1050" dirty="0">
                        <a:effectLst/>
                        <a:latin typeface="+mn-lt"/>
                        <a:ea typeface="Calibri" panose="020F0502020204030204" pitchFamily="34" charset="0"/>
                      </a:endParaRPr>
                    </a:p>
                  </a:txBody>
                  <a:tcPr marL="68580" marR="68580" marT="0" marB="0" anchor="ct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600797917"/>
              </p:ext>
            </p:extLst>
          </p:nvPr>
        </p:nvGraphicFramePr>
        <p:xfrm>
          <a:off x="433633" y="6513207"/>
          <a:ext cx="9700182" cy="571500"/>
        </p:xfrm>
        <a:graphic>
          <a:graphicData uri="http://schemas.openxmlformats.org/drawingml/2006/table">
            <a:tbl>
              <a:tblPr firstRow="1" bandRow="1">
                <a:tableStyleId>{5C22544A-7EE6-4342-B048-85BDC9FD1C3A}</a:tableStyleId>
              </a:tblPr>
              <a:tblGrid>
                <a:gridCol w="3233394"/>
                <a:gridCol w="3233394"/>
                <a:gridCol w="3233394"/>
              </a:tblGrid>
              <a:tr h="370840">
                <a:tc>
                  <a:txBody>
                    <a:bodyPr/>
                    <a:lstStyle/>
                    <a:p>
                      <a:r>
                        <a:rPr lang="ru-RU" dirty="0" smtClean="0"/>
                        <a:t>-</a:t>
                      </a:r>
                      <a:endParaRPr lang="ru-RU" dirty="0"/>
                    </a:p>
                  </a:txBody>
                  <a:tcPr>
                    <a:solidFill>
                      <a:schemeClr val="accent2">
                        <a:lumMod val="40000"/>
                        <a:lumOff val="60000"/>
                      </a:schemeClr>
                    </a:solidFill>
                  </a:tcPr>
                </a:tc>
                <a:tc>
                  <a:txBody>
                    <a:bodyPr/>
                    <a:lstStyle/>
                    <a:p>
                      <a:r>
                        <a:rPr lang="ru-RU" sz="1050" b="0" kern="1200" dirty="0" smtClean="0">
                          <a:solidFill>
                            <a:schemeClr val="tx1"/>
                          </a:solidFill>
                          <a:effectLst/>
                          <a:latin typeface="+mn-lt"/>
                          <a:ea typeface="+mn-ea"/>
                          <a:cs typeface="+mn-cs"/>
                        </a:rPr>
                        <a:t>Проведение  региональных этапов всероссийских и международных мероприятий (конкурсов премий и т.д.)</a:t>
                      </a:r>
                      <a:endParaRPr lang="ru-RU" sz="1050" b="0" dirty="0">
                        <a:solidFill>
                          <a:schemeClr val="tx1"/>
                        </a:solidFill>
                      </a:endParaRPr>
                    </a:p>
                  </a:txBody>
                  <a:tcPr>
                    <a:solidFill>
                      <a:schemeClr val="accent2">
                        <a:lumMod val="40000"/>
                        <a:lumOff val="60000"/>
                      </a:schemeClr>
                    </a:solidFill>
                  </a:tcPr>
                </a:tc>
                <a:tc>
                  <a:txBody>
                    <a:bodyPr/>
                    <a:lstStyle/>
                    <a:p>
                      <a:r>
                        <a:rPr lang="ru-RU" dirty="0" smtClean="0"/>
                        <a:t>-</a:t>
                      </a:r>
                      <a:endParaRPr lang="ru-RU"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3292239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p:cNvPicPr>
            <a:picLocks noChangeAspect="1"/>
          </p:cNvPicPr>
          <p:nvPr/>
        </p:nvPicPr>
        <p:blipFill rotWithShape="1">
          <a:blip r:embed="rId3"/>
          <a:srcRect t="29636" r="25088"/>
          <a:stretch/>
        </p:blipFill>
        <p:spPr>
          <a:xfrm>
            <a:off x="4929913" y="-157593"/>
            <a:ext cx="6645162" cy="6239912"/>
          </a:xfrm>
          <a:prstGeom prst="rect">
            <a:avLst/>
          </a:prstGeom>
        </p:spPr>
      </p:pic>
      <p:sp>
        <p:nvSpPr>
          <p:cNvPr id="23" name="Арка 22"/>
          <p:cNvSpPr/>
          <p:nvPr/>
        </p:nvSpPr>
        <p:spPr>
          <a:xfrm rot="18477485">
            <a:off x="-2152382" y="5761648"/>
            <a:ext cx="4829763" cy="4829763"/>
          </a:xfrm>
          <a:prstGeom prst="blockArc">
            <a:avLst>
              <a:gd name="adj1" fmla="val 14106148"/>
              <a:gd name="adj2" fmla="val 3789708"/>
              <a:gd name="adj3" fmla="val 15986"/>
            </a:avLst>
          </a:prstGeom>
          <a:solidFill>
            <a:srgbClr val="EDD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Арка 20"/>
          <p:cNvSpPr/>
          <p:nvPr/>
        </p:nvSpPr>
        <p:spPr>
          <a:xfrm rot="9900000">
            <a:off x="9058499" y="6227266"/>
            <a:ext cx="2473453" cy="2473453"/>
          </a:xfrm>
          <a:prstGeom prst="blockArc">
            <a:avLst>
              <a:gd name="adj1" fmla="val 19423086"/>
              <a:gd name="adj2" fmla="val 11079722"/>
              <a:gd name="adj3" fmla="val 15520"/>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Рисунок 24"/>
          <p:cNvPicPr>
            <a:picLocks noChangeAspect="1"/>
          </p:cNvPicPr>
          <p:nvPr/>
        </p:nvPicPr>
        <p:blipFill>
          <a:blip r:embed="rId4">
            <a:lum contrast="-20000"/>
          </a:blip>
          <a:stretch>
            <a:fillRect/>
          </a:stretch>
        </p:blipFill>
        <p:spPr>
          <a:xfrm>
            <a:off x="5780443" y="-1070814"/>
            <a:ext cx="1854042" cy="1853494"/>
          </a:xfrm>
          <a:prstGeom prst="rect">
            <a:avLst/>
          </a:prstGeom>
        </p:spPr>
      </p:pic>
      <p:sp>
        <p:nvSpPr>
          <p:cNvPr id="5" name="Прямоугольник 4"/>
          <p:cNvSpPr/>
          <p:nvPr/>
        </p:nvSpPr>
        <p:spPr>
          <a:xfrm>
            <a:off x="701675" y="314036"/>
            <a:ext cx="813089" cy="218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Группа 10"/>
          <p:cNvGrpSpPr/>
          <p:nvPr/>
        </p:nvGrpSpPr>
        <p:grpSpPr>
          <a:xfrm>
            <a:off x="1058725" y="418499"/>
            <a:ext cx="3528209" cy="663571"/>
            <a:chOff x="958645" y="338545"/>
            <a:chExt cx="4988478" cy="938213"/>
          </a:xfrm>
        </p:grpSpPr>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645" y="338545"/>
              <a:ext cx="857250" cy="938213"/>
            </a:xfrm>
            <a:prstGeom prst="rect">
              <a:avLst/>
            </a:prstGeom>
          </p:spPr>
        </p:pic>
        <p:sp>
          <p:nvSpPr>
            <p:cNvPr id="10" name="TextBox 9"/>
            <p:cNvSpPr txBox="1"/>
            <p:nvPr/>
          </p:nvSpPr>
          <p:spPr>
            <a:xfrm>
              <a:off x="2029171" y="499838"/>
              <a:ext cx="3917952" cy="679939"/>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ru-RU" sz="1052"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Roboto Medium" panose="02000000000000000000" pitchFamily="2" charset="0"/>
                  <a:cs typeface="Arial" panose="020B0604020202020204" pitchFamily="34" charset="0"/>
                </a:rPr>
                <a:t>МИНИСТЕРСТВО ЭКОНОМИЧЕСКОГО РАЗВИТИЯ РОССИЙСКОЙ ФЕДЕРАЦИИ</a:t>
              </a:r>
            </a:p>
          </p:txBody>
        </p:sp>
      </p:grpSp>
      <p:sp>
        <p:nvSpPr>
          <p:cNvPr id="7" name="Прямоугольник 6"/>
          <p:cNvSpPr/>
          <p:nvPr/>
        </p:nvSpPr>
        <p:spPr>
          <a:xfrm>
            <a:off x="10012101" y="7084291"/>
            <a:ext cx="566252" cy="379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58725" y="4023213"/>
            <a:ext cx="7295559" cy="1527839"/>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2"/>
          <p:cNvGrpSpPr/>
          <p:nvPr/>
        </p:nvGrpSpPr>
        <p:grpSpPr>
          <a:xfrm>
            <a:off x="920709" y="2084142"/>
            <a:ext cx="9091392" cy="2582371"/>
            <a:chOff x="920709" y="2234968"/>
            <a:chExt cx="8532371" cy="2423584"/>
          </a:xfrm>
        </p:grpSpPr>
        <p:pic>
          <p:nvPicPr>
            <p:cNvPr id="16" name="Рисунок 15"/>
            <p:cNvPicPr>
              <a:picLocks noChangeAspect="1"/>
            </p:cNvPicPr>
            <p:nvPr/>
          </p:nvPicPr>
          <p:blipFill rotWithShape="1">
            <a:blip r:embed="rId6"/>
            <a:srcRect l="82864"/>
            <a:stretch/>
          </p:blipFill>
          <p:spPr>
            <a:xfrm>
              <a:off x="8011434" y="2234968"/>
              <a:ext cx="1441646" cy="2423584"/>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709" y="2629589"/>
              <a:ext cx="6976492" cy="1295192"/>
            </a:xfrm>
            <a:prstGeom prst="rect">
              <a:avLst/>
            </a:prstGeom>
          </p:spPr>
        </p:pic>
      </p:grpSp>
      <p:sp>
        <p:nvSpPr>
          <p:cNvPr id="9" name="Прямоугольник 8"/>
          <p:cNvSpPr/>
          <p:nvPr/>
        </p:nvSpPr>
        <p:spPr>
          <a:xfrm>
            <a:off x="1058725" y="4108370"/>
            <a:ext cx="7417277" cy="1080296"/>
          </a:xfrm>
          <a:prstGeom prst="rect">
            <a:avLst/>
          </a:prstGeom>
        </p:spPr>
        <p:txBody>
          <a:bodyPr wrap="square">
            <a:spAutoFit/>
          </a:bodyPr>
          <a:lstStyle/>
          <a:p>
            <a:pPr lvl="0">
              <a:lnSpc>
                <a:spcPct val="107000"/>
              </a:lnSpc>
              <a:defRPr/>
            </a:pPr>
            <a:r>
              <a:rPr lang="ru-RU" sz="3000" b="1" noProof="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Региональный проект «Популяризация предпринимательства» </a:t>
            </a:r>
            <a:endParaRPr kumimoji="0" lang="ru-RU" sz="3000" b="0" i="0" u="none" strike="noStrike" kern="1200" cap="none" normalizeH="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8932403" y="256939"/>
            <a:ext cx="1534076" cy="525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p:cNvPicPr>
            <a:picLocks noChangeAspect="1"/>
          </p:cNvPicPr>
          <p:nvPr/>
        </p:nvPicPr>
        <p:blipFill>
          <a:blip r:embed="rId8"/>
          <a:stretch>
            <a:fillRect/>
          </a:stretch>
        </p:blipFill>
        <p:spPr>
          <a:xfrm>
            <a:off x="983302" y="1167227"/>
            <a:ext cx="757153" cy="779422"/>
          </a:xfrm>
          <a:prstGeom prst="rect">
            <a:avLst/>
          </a:prstGeom>
        </p:spPr>
      </p:pic>
      <p:sp>
        <p:nvSpPr>
          <p:cNvPr id="13" name="Прямоугольник 12"/>
          <p:cNvSpPr/>
          <p:nvPr/>
        </p:nvSpPr>
        <p:spPr>
          <a:xfrm>
            <a:off x="1815878" y="1293996"/>
            <a:ext cx="5343525" cy="461665"/>
          </a:xfrm>
          <a:prstGeom prst="rect">
            <a:avLst/>
          </a:prstGeom>
        </p:spPr>
        <p:txBody>
          <a:bodyPr>
            <a:spAutoFit/>
          </a:bodyPr>
          <a:lstStyle/>
          <a:p>
            <a:r>
              <a:rPr lang="ru-RU" sz="1200" dirty="0"/>
              <a:t>МИНИСТЕРСТВО </a:t>
            </a:r>
            <a:r>
              <a:rPr lang="ru-RU" sz="1200" dirty="0" smtClean="0"/>
              <a:t>ЭКОНОМИЧЕСКОГО</a:t>
            </a:r>
            <a:endParaRPr lang="en-US" sz="1200" dirty="0" smtClean="0"/>
          </a:p>
          <a:p>
            <a:r>
              <a:rPr lang="ru-RU" sz="1200" dirty="0" smtClean="0"/>
              <a:t>РАЗВИТИЯ </a:t>
            </a:r>
            <a:r>
              <a:rPr lang="ru-RU" sz="1200" dirty="0"/>
              <a:t>РЕСПУБЛИКИ АЛТАЙ</a:t>
            </a:r>
          </a:p>
        </p:txBody>
      </p:sp>
    </p:spTree>
    <p:extLst>
      <p:ext uri="{BB962C8B-B14F-4D97-AF65-F5344CB8AC3E}">
        <p14:creationId xmlns:p14="http://schemas.microsoft.com/office/powerpoint/2010/main" val="964586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37492" y="576263"/>
            <a:ext cx="8738401" cy="514372"/>
          </a:xfrm>
          <a:prstGeom prst="rect">
            <a:avLst/>
          </a:prstGeom>
          <a:noFill/>
        </p:spPr>
        <p:txBody>
          <a:bodyPr wrap="square" rtlCol="0">
            <a:spAutoFit/>
          </a:bodyPr>
          <a:lstStyle/>
          <a:p>
            <a:pPr>
              <a:lnSpc>
                <a:spcPct val="85000"/>
              </a:lnSpc>
              <a:defRPr/>
            </a:pPr>
            <a:r>
              <a:rPr lang="ru-RU" sz="3200" dirty="0" smtClean="0">
                <a:solidFill>
                  <a:srgbClr val="562212"/>
                </a:solidFill>
                <a:latin typeface="Arial Black" panose="020B0A04020102020204" pitchFamily="34" charset="0"/>
                <a:ea typeface="Roboto Black" panose="02000000000000000000" pitchFamily="2" charset="0"/>
              </a:rPr>
              <a:t>Показатели рег. проекта за 20</a:t>
            </a:r>
            <a:r>
              <a:rPr lang="en-US" sz="3200" dirty="0" smtClean="0">
                <a:solidFill>
                  <a:srgbClr val="562212"/>
                </a:solidFill>
                <a:latin typeface="Arial Black" panose="020B0A04020102020204" pitchFamily="34" charset="0"/>
                <a:ea typeface="Roboto Black" panose="02000000000000000000" pitchFamily="2" charset="0"/>
              </a:rPr>
              <a:t>20</a:t>
            </a:r>
            <a:r>
              <a:rPr lang="ru-RU" sz="3200" dirty="0" smtClean="0">
                <a:solidFill>
                  <a:srgbClr val="562212"/>
                </a:solidFill>
                <a:latin typeface="Arial Black" panose="020B0A04020102020204" pitchFamily="34" charset="0"/>
                <a:ea typeface="Roboto Black" panose="02000000000000000000" pitchFamily="2" charset="0"/>
              </a:rPr>
              <a:t> год</a:t>
            </a:r>
            <a:endParaRPr lang="ru-RU" sz="3600" dirty="0">
              <a:solidFill>
                <a:srgbClr val="562212"/>
              </a:solidFill>
              <a:latin typeface="Arial Black" panose="020B0A04020102020204" pitchFamily="34" charset="0"/>
              <a:ea typeface="Roboto Black" panose="02000000000000000000" pitchFamily="2" charset="0"/>
            </a:endParaRPr>
          </a:p>
        </p:txBody>
      </p:sp>
      <p:graphicFrame>
        <p:nvGraphicFramePr>
          <p:cNvPr id="6" name="Таблица 5"/>
          <p:cNvGraphicFramePr>
            <a:graphicFrameLocks noGrp="1"/>
          </p:cNvGraphicFramePr>
          <p:nvPr>
            <p:extLst/>
          </p:nvPr>
        </p:nvGraphicFramePr>
        <p:xfrm>
          <a:off x="567921" y="1090635"/>
          <a:ext cx="9316016" cy="3533574"/>
        </p:xfrm>
        <a:graphic>
          <a:graphicData uri="http://schemas.openxmlformats.org/drawingml/2006/table">
            <a:tbl>
              <a:tblPr firstRow="1" firstCol="1" bandRow="1">
                <a:tableStyleId>{3B4B98B0-60AC-42C2-AFA5-B58CD77FA1E5}</a:tableStyleId>
              </a:tblPr>
              <a:tblGrid>
                <a:gridCol w="5426903">
                  <a:extLst>
                    <a:ext uri="{9D8B030D-6E8A-4147-A177-3AD203B41FA5}">
                      <a16:colId xmlns:a16="http://schemas.microsoft.com/office/drawing/2014/main" xmlns="" val="20000"/>
                    </a:ext>
                  </a:extLst>
                </a:gridCol>
                <a:gridCol w="1340658"/>
                <a:gridCol w="1359021">
                  <a:extLst>
                    <a:ext uri="{9D8B030D-6E8A-4147-A177-3AD203B41FA5}">
                      <a16:colId xmlns:a16="http://schemas.microsoft.com/office/drawing/2014/main" xmlns="" val="20001"/>
                    </a:ext>
                  </a:extLst>
                </a:gridCol>
                <a:gridCol w="1189434"/>
              </a:tblGrid>
              <a:tr h="339294">
                <a:tc>
                  <a:txBody>
                    <a:bodyPr/>
                    <a:lstStyle/>
                    <a:p>
                      <a:pPr algn="ctr">
                        <a:lnSpc>
                          <a:spcPct val="115000"/>
                        </a:lnSpc>
                        <a:spcAft>
                          <a:spcPts val="0"/>
                        </a:spcAft>
                      </a:pPr>
                      <a:r>
                        <a:rPr lang="en-US" sz="1400" dirty="0" smtClean="0">
                          <a:effectLst/>
                          <a:latin typeface="Arial" panose="020B0604020202020204" pitchFamily="34" charset="0"/>
                          <a:cs typeface="Arial" panose="020B0604020202020204" pitchFamily="34" charset="0"/>
                        </a:rPr>
                        <a:t>KPI</a:t>
                      </a:r>
                      <a:endParaRPr lang="ru-RU" sz="1400" dirty="0">
                        <a:solidFill>
                          <a:schemeClr val="bg2">
                            <a:lumMod val="10000"/>
                          </a:schemeClr>
                        </a:solidFill>
                        <a:effectLst/>
                        <a:latin typeface="Arial" panose="020B0604020202020204" pitchFamily="34" charset="0"/>
                        <a:ea typeface="Calibri"/>
                        <a:cs typeface="Arial" panose="020B0604020202020204" pitchFamily="34" charset="0"/>
                      </a:endParaRPr>
                    </a:p>
                  </a:txBody>
                  <a:tcPr>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rgbClr val="F7F2E5"/>
                    </a:solidFill>
                  </a:tcPr>
                </a:tc>
                <a:tc>
                  <a:txBody>
                    <a:bodyPr/>
                    <a:lstStyle/>
                    <a:p>
                      <a:pPr algn="ctr">
                        <a:lnSpc>
                          <a:spcPct val="115000"/>
                        </a:lnSpc>
                        <a:spcAft>
                          <a:spcPts val="0"/>
                        </a:spcAft>
                      </a:pPr>
                      <a:r>
                        <a:rPr lang="ru-RU" sz="1400" dirty="0" smtClean="0">
                          <a:solidFill>
                            <a:schemeClr val="bg2">
                              <a:lumMod val="10000"/>
                            </a:schemeClr>
                          </a:solidFill>
                          <a:effectLst/>
                          <a:latin typeface="Arial" panose="020B0604020202020204" pitchFamily="34" charset="0"/>
                          <a:ea typeface="Calibri"/>
                          <a:cs typeface="Arial" panose="020B0604020202020204" pitchFamily="34" charset="0"/>
                        </a:rPr>
                        <a:t>Ед. изм.</a:t>
                      </a:r>
                      <a:endParaRPr lang="ru-RU" sz="1400" dirty="0">
                        <a:solidFill>
                          <a:schemeClr val="bg2">
                            <a:lumMod val="10000"/>
                          </a:schemeClr>
                        </a:solidFill>
                        <a:effectLst/>
                        <a:latin typeface="Arial" panose="020B0604020202020204" pitchFamily="34" charset="0"/>
                        <a:ea typeface="Calibri"/>
                        <a:cs typeface="Arial" panose="020B0604020202020204" pitchFamily="34" charset="0"/>
                      </a:endParaRPr>
                    </a:p>
                  </a:txBody>
                  <a:tcPr>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rgbClr val="F7F2E5"/>
                    </a:solidFill>
                  </a:tcPr>
                </a:tc>
                <a:tc>
                  <a:txBody>
                    <a:bodyPr/>
                    <a:lstStyle/>
                    <a:p>
                      <a:pPr algn="ctr">
                        <a:lnSpc>
                          <a:spcPct val="115000"/>
                        </a:lnSpc>
                        <a:spcAft>
                          <a:spcPts val="0"/>
                        </a:spcAft>
                      </a:pPr>
                      <a:r>
                        <a:rPr lang="ru-RU" sz="1400" dirty="0" smtClean="0">
                          <a:solidFill>
                            <a:schemeClr val="tx1"/>
                          </a:solidFill>
                          <a:effectLst/>
                          <a:latin typeface="Arial" panose="020B0604020202020204" pitchFamily="34" charset="0"/>
                          <a:ea typeface="+mn-ea"/>
                          <a:cs typeface="Arial" panose="020B0604020202020204" pitchFamily="34" charset="0"/>
                        </a:rPr>
                        <a:t>План</a:t>
                      </a:r>
                      <a:endParaRPr lang="ru-RU" sz="1400" dirty="0">
                        <a:solidFill>
                          <a:schemeClr val="bg2">
                            <a:lumMod val="10000"/>
                          </a:schemeClr>
                        </a:solidFill>
                        <a:effectLst/>
                        <a:latin typeface="Arial" panose="020B0604020202020204" pitchFamily="34" charset="0"/>
                        <a:ea typeface="Calibri"/>
                        <a:cs typeface="Arial" panose="020B0604020202020204" pitchFamily="34" charset="0"/>
                      </a:endParaRPr>
                    </a:p>
                  </a:txBody>
                  <a:tcPr>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rgbClr val="F7F2E5"/>
                    </a:solidFill>
                  </a:tcPr>
                </a:tc>
                <a:tc>
                  <a:txBody>
                    <a:bodyPr/>
                    <a:lstStyle/>
                    <a:p>
                      <a:pPr algn="ctr">
                        <a:lnSpc>
                          <a:spcPct val="115000"/>
                        </a:lnSpc>
                        <a:spcAft>
                          <a:spcPts val="0"/>
                        </a:spcAft>
                      </a:pPr>
                      <a:r>
                        <a:rPr lang="ru-RU" sz="1400" dirty="0" smtClean="0">
                          <a:solidFill>
                            <a:schemeClr val="bg2">
                              <a:lumMod val="10000"/>
                            </a:schemeClr>
                          </a:solidFill>
                          <a:effectLst/>
                          <a:latin typeface="Arial" panose="020B0604020202020204" pitchFamily="34" charset="0"/>
                          <a:ea typeface="Calibri"/>
                          <a:cs typeface="Arial" panose="020B0604020202020204" pitchFamily="34" charset="0"/>
                        </a:rPr>
                        <a:t>Факт</a:t>
                      </a:r>
                      <a:endParaRPr lang="ru-RU" sz="1400" dirty="0">
                        <a:solidFill>
                          <a:schemeClr val="bg2">
                            <a:lumMod val="10000"/>
                          </a:schemeClr>
                        </a:solidFill>
                        <a:effectLst/>
                        <a:latin typeface="Arial" panose="020B0604020202020204" pitchFamily="34" charset="0"/>
                        <a:ea typeface="Calibri"/>
                        <a:cs typeface="Arial" panose="020B0604020202020204" pitchFamily="34" charset="0"/>
                      </a:endParaRPr>
                    </a:p>
                  </a:txBody>
                  <a:tcPr>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rgbClr val="F7F2E5"/>
                    </a:solidFill>
                  </a:tcPr>
                </a:tc>
                <a:extLst>
                  <a:ext uri="{0D108BD9-81ED-4DB2-BD59-A6C34878D82A}">
                    <a16:rowId xmlns:a16="http://schemas.microsoft.com/office/drawing/2014/main" xmlns="" val="10000"/>
                  </a:ext>
                </a:extLst>
              </a:tr>
              <a:tr h="1658088">
                <a:tc>
                  <a:txBody>
                    <a:bodyPr/>
                    <a:lstStyle/>
                    <a:p>
                      <a:pPr algn="just">
                        <a:lnSpc>
                          <a:spcPct val="100000"/>
                        </a:lnSpc>
                        <a:spcAft>
                          <a:spcPts val="0"/>
                        </a:spcAft>
                      </a:pPr>
                      <a:r>
                        <a:rPr lang="ru-RU" sz="1800" dirty="0" smtClean="0">
                          <a:effectLst/>
                          <a:latin typeface="Times New Roman" panose="02020603050405020304" pitchFamily="18" charset="0"/>
                          <a:cs typeface="Times New Roman" panose="02020603050405020304" pitchFamily="18" charset="0"/>
                        </a:rPr>
                        <a:t>Количество физических лиц - участников федерального проекта «Популяризация предпринимательства», занятых в сфере малого и среднего предпринимательства, по итогам участия в федеральном проекте</a:t>
                      </a:r>
                      <a:endParaRPr lang="ru-RU" sz="1800" baseline="0" dirty="0">
                        <a:effectLst/>
                        <a:latin typeface="Times New Roman" panose="02020603050405020304" pitchFamily="18" charset="0"/>
                        <a:cs typeface="Times New Roman" panose="02020603050405020304" pitchFamily="18"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c>
                  <a:txBody>
                    <a:bodyPr/>
                    <a:lstStyle/>
                    <a:p>
                      <a:pPr algn="just">
                        <a:lnSpc>
                          <a:spcPct val="100000"/>
                        </a:lnSpc>
                        <a:spcAft>
                          <a:spcPts val="0"/>
                        </a:spcAft>
                      </a:pPr>
                      <a:r>
                        <a:rPr lang="ru-RU" sz="1800" baseline="0" dirty="0" smtClean="0">
                          <a:effectLst/>
                          <a:latin typeface="Times New Roman" panose="02020603050405020304" pitchFamily="18" charset="0"/>
                          <a:cs typeface="Times New Roman" panose="02020603050405020304" pitchFamily="18" charset="0"/>
                        </a:rPr>
                        <a:t>тыс. ед.</a:t>
                      </a:r>
                      <a:endParaRPr lang="ru-RU" sz="1800" baseline="0" dirty="0">
                        <a:effectLst/>
                        <a:latin typeface="Times New Roman" panose="02020603050405020304" pitchFamily="18" charset="0"/>
                        <a:cs typeface="Times New Roman" panose="02020603050405020304" pitchFamily="18"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ru-RU" sz="2400" b="1" dirty="0" smtClean="0">
                          <a:solidFill>
                            <a:srgbClr val="ED5338"/>
                          </a:solidFill>
                          <a:effectLst/>
                          <a:latin typeface="Arial" panose="020B0604020202020204" pitchFamily="34" charset="0"/>
                          <a:cs typeface="Arial" panose="020B0604020202020204" pitchFamily="34" charset="0"/>
                        </a:rPr>
                        <a:t>0,</a:t>
                      </a:r>
                      <a:r>
                        <a:rPr lang="en-US" sz="2400" b="1" dirty="0" smtClean="0">
                          <a:solidFill>
                            <a:srgbClr val="ED5338"/>
                          </a:solidFill>
                          <a:effectLst/>
                          <a:latin typeface="Arial" panose="020B0604020202020204" pitchFamily="34" charset="0"/>
                          <a:cs typeface="Arial" panose="020B0604020202020204" pitchFamily="34" charset="0"/>
                        </a:rPr>
                        <a:t>166</a:t>
                      </a:r>
                      <a:endParaRPr lang="ru-RU" sz="2400" b="1" dirty="0">
                        <a:solidFill>
                          <a:srgbClr val="ED5338"/>
                        </a:solidFill>
                        <a:effectLst/>
                        <a:latin typeface="Arial" panose="020B0604020202020204" pitchFamily="34" charset="0"/>
                        <a:cs typeface="Arial" panose="020B0604020202020204" pitchFamily="34"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ru-RU" sz="2000" b="1" dirty="0" smtClean="0">
                          <a:solidFill>
                            <a:srgbClr val="ED5338"/>
                          </a:solidFill>
                          <a:effectLst/>
                          <a:latin typeface="Arial" panose="020B0604020202020204" pitchFamily="34" charset="0"/>
                          <a:cs typeface="Arial" panose="020B0604020202020204" pitchFamily="34" charset="0"/>
                        </a:rPr>
                        <a:t>0,</a:t>
                      </a:r>
                      <a:r>
                        <a:rPr lang="en-US" sz="2000" b="1" dirty="0" smtClean="0">
                          <a:solidFill>
                            <a:srgbClr val="ED5338"/>
                          </a:solidFill>
                          <a:effectLst/>
                          <a:latin typeface="Arial" panose="020B0604020202020204" pitchFamily="34" charset="0"/>
                          <a:cs typeface="Arial" panose="020B0604020202020204" pitchFamily="34" charset="0"/>
                        </a:rPr>
                        <a:t>166</a:t>
                      </a:r>
                      <a:endParaRPr lang="ru-RU" sz="2000" b="1" dirty="0">
                        <a:solidFill>
                          <a:srgbClr val="ED5338"/>
                        </a:solidFill>
                        <a:effectLst/>
                        <a:latin typeface="Arial" panose="020B0604020202020204" pitchFamily="34" charset="0"/>
                        <a:cs typeface="Arial" panose="020B0604020202020204" pitchFamily="34"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215039">
                <a:tc>
                  <a:txBody>
                    <a:bodyPr/>
                    <a:lstStyle/>
                    <a:p>
                      <a:pPr algn="just">
                        <a:lnSpc>
                          <a:spcPct val="115000"/>
                        </a:lnSpc>
                        <a:spcAft>
                          <a:spcPts val="0"/>
                        </a:spcAft>
                      </a:pPr>
                      <a:r>
                        <a:rPr lang="ru-RU" sz="1800" b="1" dirty="0" smtClean="0">
                          <a:solidFill>
                            <a:schemeClr val="bg2">
                              <a:lumMod val="10000"/>
                            </a:schemeClr>
                          </a:solidFill>
                          <a:effectLst/>
                          <a:latin typeface="Times New Roman" panose="02020603050405020304" pitchFamily="18" charset="0"/>
                          <a:cs typeface="Times New Roman" panose="02020603050405020304" pitchFamily="18" charset="0"/>
                        </a:rPr>
                        <a:t>Количество вновь созданных субъектов малого и среднего предпринимательства участниками федерального проекта «Популяризация предпринимательства»</a:t>
                      </a:r>
                      <a:endParaRPr lang="ru-RU" sz="1800" b="1" dirty="0">
                        <a:solidFill>
                          <a:schemeClr val="bg2">
                            <a:lumMod val="10000"/>
                          </a:schemeClr>
                        </a:solidFill>
                        <a:effectLst/>
                        <a:latin typeface="Times New Roman" panose="02020603050405020304" pitchFamily="18" charset="0"/>
                        <a:cs typeface="Times New Roman" panose="02020603050405020304" pitchFamily="18"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c>
                  <a:txBody>
                    <a:bodyPr/>
                    <a:lstStyle/>
                    <a:p>
                      <a:pPr marL="0" marR="0" lvl="0" indent="0" algn="just" defTabSz="1007943"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тыс. ед.</a:t>
                      </a:r>
                    </a:p>
                    <a:p>
                      <a:pPr>
                        <a:lnSpc>
                          <a:spcPct val="115000"/>
                        </a:lnSpc>
                        <a:spcAft>
                          <a:spcPts val="0"/>
                        </a:spcAft>
                      </a:pPr>
                      <a:endParaRPr lang="ru-RU" sz="2400" dirty="0">
                        <a:solidFill>
                          <a:schemeClr val="bg2">
                            <a:lumMod val="10000"/>
                          </a:schemeClr>
                        </a:solidFill>
                        <a:effectLst/>
                        <a:latin typeface="Times New Roman" panose="02020603050405020304" pitchFamily="18" charset="0"/>
                        <a:cs typeface="Times New Roman" panose="02020603050405020304" pitchFamily="18"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2400" b="1" dirty="0" smtClean="0">
                          <a:solidFill>
                            <a:srgbClr val="ED5338"/>
                          </a:solidFill>
                          <a:effectLst/>
                          <a:latin typeface="Times New Roman" panose="02020603050405020304" pitchFamily="18" charset="0"/>
                          <a:ea typeface="Calibri"/>
                          <a:cs typeface="Times New Roman" panose="02020603050405020304" pitchFamily="18" charset="0"/>
                        </a:rPr>
                        <a:t>0,0</a:t>
                      </a:r>
                      <a:r>
                        <a:rPr lang="en-US" sz="2400" b="1" dirty="0" smtClean="0">
                          <a:solidFill>
                            <a:srgbClr val="ED5338"/>
                          </a:solidFill>
                          <a:effectLst/>
                          <a:latin typeface="Times New Roman" panose="02020603050405020304" pitchFamily="18" charset="0"/>
                          <a:ea typeface="Calibri"/>
                          <a:cs typeface="Times New Roman" panose="02020603050405020304" pitchFamily="18" charset="0"/>
                        </a:rPr>
                        <a:t>31</a:t>
                      </a:r>
                      <a:endParaRPr lang="ru-RU" sz="2400" b="1" dirty="0">
                        <a:solidFill>
                          <a:srgbClr val="ED5338"/>
                        </a:solidFill>
                        <a:effectLst/>
                        <a:latin typeface="Times New Roman" panose="02020603050405020304" pitchFamily="18" charset="0"/>
                        <a:ea typeface="Calibri"/>
                        <a:cs typeface="Times New Roman" panose="02020603050405020304" pitchFamily="18"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2400" b="1" dirty="0" smtClean="0">
                          <a:solidFill>
                            <a:srgbClr val="ED5338"/>
                          </a:solidFill>
                          <a:effectLst/>
                          <a:latin typeface="Times New Roman" panose="02020603050405020304" pitchFamily="18" charset="0"/>
                          <a:ea typeface="Calibri"/>
                          <a:cs typeface="Times New Roman" panose="02020603050405020304" pitchFamily="18" charset="0"/>
                        </a:rPr>
                        <a:t>0,040</a:t>
                      </a:r>
                      <a:endParaRPr lang="ru-RU" sz="2400" b="1" dirty="0">
                        <a:solidFill>
                          <a:srgbClr val="ED5338"/>
                        </a:solidFill>
                        <a:effectLst/>
                        <a:latin typeface="Times New Roman" panose="02020603050405020304" pitchFamily="18" charset="0"/>
                        <a:ea typeface="Calibri"/>
                        <a:cs typeface="Times New Roman" panose="02020603050405020304" pitchFamily="18"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graphicFrame>
        <p:nvGraphicFramePr>
          <p:cNvPr id="2" name="Таблица 1"/>
          <p:cNvGraphicFramePr>
            <a:graphicFrameLocks noGrp="1"/>
          </p:cNvGraphicFramePr>
          <p:nvPr>
            <p:extLst/>
          </p:nvPr>
        </p:nvGraphicFramePr>
        <p:xfrm>
          <a:off x="567921" y="4598936"/>
          <a:ext cx="9316015" cy="2420673"/>
        </p:xfrm>
        <a:graphic>
          <a:graphicData uri="http://schemas.openxmlformats.org/drawingml/2006/table">
            <a:tbl>
              <a:tblPr firstRow="1" firstCol="1" bandRow="1">
                <a:tableStyleId>{3B4B98B0-60AC-42C2-AFA5-B58CD77FA1E5}</a:tableStyleId>
              </a:tblPr>
              <a:tblGrid>
                <a:gridCol w="5426902"/>
                <a:gridCol w="1340658"/>
                <a:gridCol w="1359021"/>
                <a:gridCol w="1189434"/>
              </a:tblGrid>
              <a:tr h="1050426">
                <a:tc>
                  <a:txBody>
                    <a:bodyPr/>
                    <a:lstStyle/>
                    <a:p>
                      <a:pPr algn="just">
                        <a:lnSpc>
                          <a:spcPct val="100000"/>
                        </a:lnSpc>
                        <a:spcAft>
                          <a:spcPts val="0"/>
                        </a:spcAft>
                      </a:pPr>
                      <a:r>
                        <a:rPr lang="ru-RU" sz="1800" dirty="0" smtClean="0">
                          <a:effectLst/>
                          <a:latin typeface="Times New Roman" panose="02020603050405020304" pitchFamily="18" charset="0"/>
                          <a:cs typeface="Times New Roman" panose="02020603050405020304" pitchFamily="18" charset="0"/>
                        </a:rPr>
                        <a:t>Количество обученных основам ведения бизнеса, финансовой грамотности и иным навыкам предпринимательской деятельности</a:t>
                      </a:r>
                      <a:endParaRPr lang="ru-RU" sz="1800" baseline="0" dirty="0">
                        <a:effectLst/>
                        <a:latin typeface="Times New Roman" panose="02020603050405020304" pitchFamily="18" charset="0"/>
                        <a:cs typeface="Times New Roman" panose="02020603050405020304" pitchFamily="18"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c>
                  <a:txBody>
                    <a:bodyPr/>
                    <a:lstStyle/>
                    <a:p>
                      <a:pPr algn="just">
                        <a:lnSpc>
                          <a:spcPct val="100000"/>
                        </a:lnSpc>
                        <a:spcAft>
                          <a:spcPts val="0"/>
                        </a:spcAft>
                      </a:pPr>
                      <a:r>
                        <a:rPr lang="ru-RU" sz="1800" b="0" baseline="0" dirty="0" smtClean="0">
                          <a:effectLst/>
                          <a:latin typeface="Times New Roman" panose="02020603050405020304" pitchFamily="18" charset="0"/>
                          <a:cs typeface="Times New Roman" panose="02020603050405020304" pitchFamily="18" charset="0"/>
                        </a:rPr>
                        <a:t>тыс. ед.</a:t>
                      </a:r>
                      <a:endParaRPr lang="ru-RU" sz="1800" b="0" baseline="0" dirty="0">
                        <a:effectLst/>
                        <a:latin typeface="Times New Roman" panose="02020603050405020304" pitchFamily="18" charset="0"/>
                        <a:cs typeface="Times New Roman" panose="02020603050405020304" pitchFamily="18"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ru-RU" sz="2400" b="1" dirty="0" smtClean="0">
                          <a:solidFill>
                            <a:srgbClr val="ED5338"/>
                          </a:solidFill>
                          <a:effectLst/>
                          <a:latin typeface="Arial" panose="020B0604020202020204" pitchFamily="34" charset="0"/>
                          <a:cs typeface="Arial" panose="020B0604020202020204" pitchFamily="34" charset="0"/>
                        </a:rPr>
                        <a:t>0,</a:t>
                      </a:r>
                      <a:r>
                        <a:rPr lang="en-US" sz="2400" b="1" dirty="0" smtClean="0">
                          <a:solidFill>
                            <a:srgbClr val="ED5338"/>
                          </a:solidFill>
                          <a:effectLst/>
                          <a:latin typeface="Arial" panose="020B0604020202020204" pitchFamily="34" charset="0"/>
                          <a:cs typeface="Arial" panose="020B0604020202020204" pitchFamily="34" charset="0"/>
                        </a:rPr>
                        <a:t>255</a:t>
                      </a:r>
                      <a:endParaRPr lang="ru-RU" sz="2400" b="1" dirty="0">
                        <a:solidFill>
                          <a:srgbClr val="ED5338"/>
                        </a:solidFill>
                        <a:effectLst/>
                        <a:latin typeface="Arial" panose="020B0604020202020204" pitchFamily="34" charset="0"/>
                        <a:cs typeface="Arial" panose="020B0604020202020204" pitchFamily="34"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ru-RU" sz="2400" b="1" dirty="0" smtClean="0">
                          <a:solidFill>
                            <a:srgbClr val="ED5338"/>
                          </a:solidFill>
                          <a:effectLst/>
                          <a:latin typeface="Arial" panose="020B0604020202020204" pitchFamily="34" charset="0"/>
                          <a:cs typeface="Arial" panose="020B0604020202020204" pitchFamily="34" charset="0"/>
                        </a:rPr>
                        <a:t>1,375</a:t>
                      </a:r>
                      <a:endParaRPr lang="ru-RU" sz="2400" b="1" dirty="0">
                        <a:solidFill>
                          <a:srgbClr val="ED5338"/>
                        </a:solidFill>
                        <a:effectLst/>
                        <a:latin typeface="Arial" panose="020B0604020202020204" pitchFamily="34" charset="0"/>
                        <a:cs typeface="Arial" panose="020B0604020202020204" pitchFamily="34"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r>
              <a:tr h="1323393">
                <a:tc>
                  <a:txBody>
                    <a:bodyPr/>
                    <a:lstStyle/>
                    <a:p>
                      <a:pPr algn="just">
                        <a:lnSpc>
                          <a:spcPct val="115000"/>
                        </a:lnSpc>
                        <a:spcAft>
                          <a:spcPts val="0"/>
                        </a:spcAft>
                      </a:pPr>
                      <a:r>
                        <a:rPr lang="ru-RU" sz="1800" b="1" dirty="0" smtClean="0">
                          <a:solidFill>
                            <a:schemeClr val="bg2">
                              <a:lumMod val="10000"/>
                            </a:schemeClr>
                          </a:solidFill>
                          <a:effectLst/>
                          <a:latin typeface="Times New Roman" panose="02020603050405020304" pitchFamily="18" charset="0"/>
                          <a:cs typeface="Times New Roman" panose="02020603050405020304" pitchFamily="18" charset="0"/>
                        </a:rPr>
                        <a:t>Количество физических лиц - участников федерального проекта</a:t>
                      </a:r>
                      <a:endParaRPr lang="ru-RU" sz="1800" b="1" dirty="0">
                        <a:solidFill>
                          <a:schemeClr val="bg2">
                            <a:lumMod val="10000"/>
                          </a:schemeClr>
                        </a:solidFill>
                        <a:effectLst/>
                        <a:latin typeface="Times New Roman" panose="02020603050405020304" pitchFamily="18" charset="0"/>
                        <a:cs typeface="Times New Roman" panose="02020603050405020304" pitchFamily="18"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c>
                  <a:txBody>
                    <a:bodyPr/>
                    <a:lstStyle/>
                    <a:p>
                      <a:pPr marL="0" marR="0" lvl="0" indent="0" algn="just" defTabSz="1007943"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тыс. ед.</a:t>
                      </a:r>
                    </a:p>
                    <a:p>
                      <a:pPr>
                        <a:lnSpc>
                          <a:spcPct val="115000"/>
                        </a:lnSpc>
                        <a:spcAft>
                          <a:spcPts val="0"/>
                        </a:spcAft>
                      </a:pPr>
                      <a:endParaRPr lang="ru-RU" sz="2400" dirty="0">
                        <a:solidFill>
                          <a:schemeClr val="bg2">
                            <a:lumMod val="10000"/>
                          </a:schemeClr>
                        </a:solidFill>
                        <a:effectLst/>
                        <a:latin typeface="Times New Roman" panose="02020603050405020304" pitchFamily="18" charset="0"/>
                        <a:cs typeface="Times New Roman" panose="02020603050405020304" pitchFamily="18"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c>
                  <a:txBody>
                    <a:bodyPr/>
                    <a:lstStyle/>
                    <a:p>
                      <a:pPr algn="l">
                        <a:lnSpc>
                          <a:spcPct val="115000"/>
                        </a:lnSpc>
                        <a:spcAft>
                          <a:spcPts val="0"/>
                        </a:spcAft>
                      </a:pPr>
                      <a:r>
                        <a:rPr lang="en-US" sz="2400" b="1" dirty="0" smtClean="0">
                          <a:solidFill>
                            <a:srgbClr val="ED5338"/>
                          </a:solidFill>
                          <a:effectLst/>
                          <a:latin typeface="Times New Roman" panose="02020603050405020304" pitchFamily="18" charset="0"/>
                          <a:ea typeface="Calibri"/>
                          <a:cs typeface="Times New Roman" panose="02020603050405020304" pitchFamily="18" charset="0"/>
                        </a:rPr>
                        <a:t>1</a:t>
                      </a:r>
                      <a:r>
                        <a:rPr lang="ru-RU" sz="2400" b="1" dirty="0" smtClean="0">
                          <a:solidFill>
                            <a:srgbClr val="ED5338"/>
                          </a:solidFill>
                          <a:effectLst/>
                          <a:latin typeface="Times New Roman" panose="02020603050405020304" pitchFamily="18" charset="0"/>
                          <a:ea typeface="Calibri"/>
                          <a:cs typeface="Times New Roman" panose="02020603050405020304" pitchFamily="18" charset="0"/>
                        </a:rPr>
                        <a:t>,405</a:t>
                      </a:r>
                      <a:endParaRPr lang="ru-RU" sz="2400" b="1" dirty="0">
                        <a:solidFill>
                          <a:srgbClr val="ED5338"/>
                        </a:solidFill>
                        <a:effectLst/>
                        <a:latin typeface="Times New Roman" panose="02020603050405020304" pitchFamily="18" charset="0"/>
                        <a:ea typeface="Calibri"/>
                        <a:cs typeface="Times New Roman" panose="02020603050405020304" pitchFamily="18"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c>
                  <a:txBody>
                    <a:bodyPr/>
                    <a:lstStyle/>
                    <a:p>
                      <a:pPr algn="l">
                        <a:lnSpc>
                          <a:spcPct val="115000"/>
                        </a:lnSpc>
                        <a:spcAft>
                          <a:spcPts val="0"/>
                        </a:spcAft>
                      </a:pPr>
                      <a:r>
                        <a:rPr lang="ru-RU" sz="2400" b="1" dirty="0" smtClean="0">
                          <a:solidFill>
                            <a:srgbClr val="ED5338"/>
                          </a:solidFill>
                          <a:effectLst/>
                          <a:latin typeface="Times New Roman" panose="02020603050405020304" pitchFamily="18" charset="0"/>
                          <a:ea typeface="Calibri"/>
                          <a:cs typeface="Times New Roman" panose="02020603050405020304" pitchFamily="18" charset="0"/>
                        </a:rPr>
                        <a:t>2,828</a:t>
                      </a:r>
                      <a:endParaRPr lang="ru-RU" sz="2400" b="1" dirty="0">
                        <a:solidFill>
                          <a:srgbClr val="ED5338"/>
                        </a:solidFill>
                        <a:effectLst/>
                        <a:latin typeface="Times New Roman" panose="02020603050405020304" pitchFamily="18" charset="0"/>
                        <a:ea typeface="Calibri"/>
                        <a:cs typeface="Times New Roman" panose="02020603050405020304" pitchFamily="18" charset="0"/>
                      </a:endParaRP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501188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p:cNvSpPr/>
          <p:nvPr/>
        </p:nvSpPr>
        <p:spPr>
          <a:xfrm>
            <a:off x="-375334" y="5725647"/>
            <a:ext cx="3153706" cy="3153706"/>
          </a:xfrm>
          <a:prstGeom prst="ellipse">
            <a:avLst/>
          </a:prstGeom>
          <a:noFill/>
          <a:ln w="698500">
            <a:solidFill>
              <a:srgbClr val="F7F2E5">
                <a:alpha val="7098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8" name="Овал 7"/>
          <p:cNvSpPr/>
          <p:nvPr/>
        </p:nvSpPr>
        <p:spPr>
          <a:xfrm>
            <a:off x="10122781" y="1861173"/>
            <a:ext cx="1153055" cy="1153055"/>
          </a:xfrm>
          <a:prstGeom prst="ellipse">
            <a:avLst/>
          </a:prstGeom>
          <a:noFill/>
          <a:ln w="301625">
            <a:solidFill>
              <a:srgbClr val="C593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p:cNvSpPr>
            <a:spLocks noGrp="1"/>
          </p:cNvSpPr>
          <p:nvPr>
            <p:ph type="title"/>
          </p:nvPr>
        </p:nvSpPr>
        <p:spPr/>
        <p:txBody>
          <a:bodyPr>
            <a:normAutofit/>
          </a:bodyPr>
          <a:lstStyle/>
          <a:p>
            <a:pPr algn="ctr"/>
            <a:r>
              <a:rPr lang="ru-RU" sz="3600" dirty="0" smtClean="0">
                <a:solidFill>
                  <a:srgbClr val="562212"/>
                </a:solidFill>
                <a:latin typeface="Arial Black" panose="020B0A04020102020204" pitchFamily="34" charset="0"/>
                <a:ea typeface="Roboto Black" panose="02000000000000000000" pitchFamily="2" charset="0"/>
                <a:cs typeface="+mn-cs"/>
              </a:rPr>
              <a:t>Освоение субсидии</a:t>
            </a:r>
            <a:endParaRPr lang="ru-RU" sz="3600" dirty="0">
              <a:solidFill>
                <a:srgbClr val="562212"/>
              </a:solidFill>
              <a:latin typeface="Arial Black" panose="020B0A04020102020204" pitchFamily="34" charset="0"/>
              <a:ea typeface="Roboto Black" panose="02000000000000000000" pitchFamily="2" charset="0"/>
              <a:cs typeface="+mn-cs"/>
            </a:endParaRPr>
          </a:p>
        </p:txBody>
      </p:sp>
      <p:sp>
        <p:nvSpPr>
          <p:cNvPr id="5" name="Текст 4"/>
          <p:cNvSpPr>
            <a:spLocks noGrp="1"/>
          </p:cNvSpPr>
          <p:nvPr>
            <p:ph type="body" idx="1"/>
          </p:nvPr>
        </p:nvSpPr>
        <p:spPr>
          <a:xfrm>
            <a:off x="652745" y="1469919"/>
            <a:ext cx="4523137" cy="908210"/>
          </a:xfrm>
        </p:spPr>
        <p:txBody>
          <a:bodyPr>
            <a:normAutofit/>
          </a:bodyPr>
          <a:lstStyle/>
          <a:p>
            <a:pPr algn="ctr"/>
            <a:r>
              <a:rPr lang="ru-RU" sz="3600" dirty="0" smtClean="0">
                <a:solidFill>
                  <a:srgbClr val="ED5338"/>
                </a:solidFill>
                <a:latin typeface="Times New Roman" panose="02020603050405020304" pitchFamily="18" charset="0"/>
                <a:cs typeface="Times New Roman" panose="02020603050405020304" pitchFamily="18" charset="0"/>
              </a:rPr>
              <a:t>2019 г.</a:t>
            </a:r>
            <a:endParaRPr lang="ru-RU" sz="3600" dirty="0">
              <a:solidFill>
                <a:srgbClr val="ED5338"/>
              </a:solidFill>
              <a:latin typeface="Times New Roman" panose="02020603050405020304" pitchFamily="18" charset="0"/>
              <a:cs typeface="Times New Roman" panose="02020603050405020304" pitchFamily="18" charset="0"/>
            </a:endParaRPr>
          </a:p>
        </p:txBody>
      </p:sp>
      <p:sp>
        <p:nvSpPr>
          <p:cNvPr id="9" name="Объект 8"/>
          <p:cNvSpPr>
            <a:spLocks noGrp="1"/>
          </p:cNvSpPr>
          <p:nvPr>
            <p:ph sz="half" idx="2"/>
          </p:nvPr>
        </p:nvSpPr>
        <p:spPr>
          <a:xfrm>
            <a:off x="577054" y="2761380"/>
            <a:ext cx="4682539" cy="4517605"/>
          </a:xfrm>
        </p:spPr>
        <p:txBody>
          <a:bodyPr>
            <a:normAutofit/>
          </a:bodyPr>
          <a:lstStyle/>
          <a:p>
            <a:r>
              <a:rPr lang="ru-RU" sz="3200" dirty="0" smtClean="0">
                <a:latin typeface="Times New Roman" panose="02020603050405020304" pitchFamily="18" charset="0"/>
                <a:cs typeface="Times New Roman" panose="02020603050405020304" pitchFamily="18" charset="0"/>
              </a:rPr>
              <a:t>Всего выделено на реализацию проекта-</a:t>
            </a:r>
            <a:r>
              <a:rPr lang="ru-RU" sz="3200" dirty="0" smtClean="0">
                <a:solidFill>
                  <a:srgbClr val="ED5338"/>
                </a:solidFill>
                <a:latin typeface="Times New Roman" panose="02020603050405020304" pitchFamily="18" charset="0"/>
                <a:cs typeface="Times New Roman" panose="02020603050405020304" pitchFamily="18" charset="0"/>
              </a:rPr>
              <a:t>1639,4 тыс. руб.</a:t>
            </a:r>
          </a:p>
          <a:p>
            <a:r>
              <a:rPr lang="ru-RU" sz="3200" dirty="0" smtClean="0">
                <a:latin typeface="Times New Roman" panose="02020603050405020304" pitchFamily="18" charset="0"/>
                <a:cs typeface="Times New Roman" panose="02020603050405020304" pitchFamily="18" charset="0"/>
              </a:rPr>
              <a:t>Законтрактованная сумма-</a:t>
            </a:r>
            <a:r>
              <a:rPr lang="ru-RU" sz="3200" dirty="0" smtClean="0">
                <a:solidFill>
                  <a:srgbClr val="ED5338"/>
                </a:solidFill>
                <a:latin typeface="Times New Roman" panose="02020603050405020304" pitchFamily="18" charset="0"/>
                <a:cs typeface="Times New Roman" panose="02020603050405020304" pitchFamily="18" charset="0"/>
              </a:rPr>
              <a:t>1552,01 тыс. руб.</a:t>
            </a:r>
          </a:p>
          <a:p>
            <a:r>
              <a:rPr lang="ru-RU" sz="3200" dirty="0" smtClean="0">
                <a:latin typeface="Times New Roman" panose="02020603050405020304" pitchFamily="18" charset="0"/>
                <a:cs typeface="Times New Roman" panose="02020603050405020304" pitchFamily="18" charset="0"/>
              </a:rPr>
              <a:t>Возврат субсидии на сумму- </a:t>
            </a:r>
            <a:r>
              <a:rPr lang="ru-RU" sz="3200" dirty="0" smtClean="0">
                <a:solidFill>
                  <a:srgbClr val="ED5338"/>
                </a:solidFill>
                <a:latin typeface="Times New Roman" panose="02020603050405020304" pitchFamily="18" charset="0"/>
                <a:cs typeface="Times New Roman" panose="02020603050405020304" pitchFamily="18" charset="0"/>
              </a:rPr>
              <a:t>87,39 тыс. руб.</a:t>
            </a:r>
            <a:endParaRPr lang="ru-RU" sz="3200" dirty="0">
              <a:solidFill>
                <a:srgbClr val="ED5338"/>
              </a:solidFill>
              <a:latin typeface="Times New Roman" panose="02020603050405020304" pitchFamily="18" charset="0"/>
              <a:cs typeface="Times New Roman" panose="02020603050405020304" pitchFamily="18" charset="0"/>
            </a:endParaRPr>
          </a:p>
        </p:txBody>
      </p:sp>
      <p:sp>
        <p:nvSpPr>
          <p:cNvPr id="10" name="Текст 9"/>
          <p:cNvSpPr>
            <a:spLocks noGrp="1"/>
          </p:cNvSpPr>
          <p:nvPr>
            <p:ph type="body" sz="quarter" idx="3"/>
          </p:nvPr>
        </p:nvSpPr>
        <p:spPr>
          <a:xfrm>
            <a:off x="5294306" y="1404317"/>
            <a:ext cx="4545413" cy="908210"/>
          </a:xfrm>
        </p:spPr>
        <p:txBody>
          <a:bodyPr>
            <a:normAutofit/>
          </a:bodyPr>
          <a:lstStyle/>
          <a:p>
            <a:pPr algn="ctr"/>
            <a:r>
              <a:rPr lang="ru-RU" sz="3600" dirty="0" smtClean="0">
                <a:solidFill>
                  <a:srgbClr val="ED5338"/>
                </a:solidFill>
                <a:latin typeface="Times New Roman" panose="02020603050405020304" pitchFamily="18" charset="0"/>
                <a:cs typeface="Times New Roman" panose="02020603050405020304" pitchFamily="18" charset="0"/>
              </a:rPr>
              <a:t>2020 г.</a:t>
            </a:r>
            <a:endParaRPr lang="ru-RU" sz="3600" dirty="0">
              <a:solidFill>
                <a:srgbClr val="ED5338"/>
              </a:solidFill>
              <a:latin typeface="Times New Roman" panose="02020603050405020304" pitchFamily="18" charset="0"/>
              <a:cs typeface="Times New Roman" panose="02020603050405020304" pitchFamily="18" charset="0"/>
            </a:endParaRPr>
          </a:p>
        </p:txBody>
      </p:sp>
      <p:sp>
        <p:nvSpPr>
          <p:cNvPr id="11" name="Объект 10"/>
          <p:cNvSpPr>
            <a:spLocks noGrp="1"/>
          </p:cNvSpPr>
          <p:nvPr>
            <p:ph sz="quarter" idx="4"/>
          </p:nvPr>
        </p:nvSpPr>
        <p:spPr>
          <a:xfrm>
            <a:off x="5412731" y="2761381"/>
            <a:ext cx="4880075" cy="4372750"/>
          </a:xfrm>
        </p:spPr>
        <p:txBody>
          <a:bodyPr>
            <a:normAutofit/>
          </a:bodyPr>
          <a:lstStyle/>
          <a:p>
            <a:r>
              <a:rPr lang="ru-RU" sz="3200" dirty="0">
                <a:latin typeface="Times New Roman" panose="02020603050405020304" pitchFamily="18" charset="0"/>
                <a:cs typeface="Times New Roman" panose="02020603050405020304" pitchFamily="18" charset="0"/>
              </a:rPr>
              <a:t>Всего выделено на реализацию </a:t>
            </a:r>
            <a:r>
              <a:rPr lang="ru-RU" sz="3200" dirty="0" smtClean="0">
                <a:latin typeface="Times New Roman" panose="02020603050405020304" pitchFamily="18" charset="0"/>
                <a:cs typeface="Times New Roman" panose="02020603050405020304" pitchFamily="18" charset="0"/>
              </a:rPr>
              <a:t>проекта- </a:t>
            </a:r>
            <a:r>
              <a:rPr lang="ru-RU" sz="3200" dirty="0" smtClean="0">
                <a:solidFill>
                  <a:srgbClr val="ED5338"/>
                </a:solidFill>
                <a:latin typeface="Times New Roman" panose="02020603050405020304" pitchFamily="18" charset="0"/>
                <a:cs typeface="Times New Roman" panose="02020603050405020304" pitchFamily="18" charset="0"/>
              </a:rPr>
              <a:t>1692,9293 тыс. руб.</a:t>
            </a:r>
            <a:endParaRPr lang="ru-RU" sz="3200" dirty="0">
              <a:solidFill>
                <a:srgbClr val="ED5338"/>
              </a:solidFill>
              <a:latin typeface="Times New Roman" panose="02020603050405020304" pitchFamily="18" charset="0"/>
              <a:cs typeface="Times New Roman" panose="02020603050405020304" pitchFamily="18" charset="0"/>
            </a:endParaRPr>
          </a:p>
          <a:p>
            <a:r>
              <a:rPr lang="ru-RU" sz="3200" dirty="0" smtClean="0">
                <a:latin typeface="Times New Roman" panose="02020603050405020304" pitchFamily="18" charset="0"/>
                <a:cs typeface="Times New Roman" panose="02020603050405020304" pitchFamily="18" charset="0"/>
              </a:rPr>
              <a:t>Освоено субсидия на сумму- </a:t>
            </a:r>
            <a:r>
              <a:rPr lang="ru-RU" sz="3200" dirty="0" smtClean="0">
                <a:solidFill>
                  <a:srgbClr val="ED5338"/>
                </a:solidFill>
                <a:latin typeface="Times New Roman" panose="02020603050405020304" pitchFamily="18" charset="0"/>
                <a:cs typeface="Times New Roman" panose="02020603050405020304" pitchFamily="18" charset="0"/>
              </a:rPr>
              <a:t>1692,9293 тыс. руб.</a:t>
            </a:r>
            <a:endParaRPr lang="ru-RU" sz="3200" dirty="0">
              <a:solidFill>
                <a:srgbClr val="ED5338"/>
              </a:solidFill>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Прямоугольник 3"/>
          <p:cNvSpPr/>
          <p:nvPr/>
        </p:nvSpPr>
        <p:spPr>
          <a:xfrm>
            <a:off x="741691" y="2892587"/>
            <a:ext cx="4604216" cy="307777"/>
          </a:xfrm>
          <a:prstGeom prst="rect">
            <a:avLst/>
          </a:prstGeom>
        </p:spPr>
        <p:txBody>
          <a:bodyPr wrap="square" numCol="1">
            <a:spAutoFit/>
          </a:bodyPr>
          <a:lstStyle/>
          <a:p>
            <a:pPr>
              <a:spcBef>
                <a:spcPts val="1200"/>
              </a:spcBef>
              <a:buClr>
                <a:srgbClr val="D56509"/>
              </a:buClr>
              <a:buSzPct val="100000"/>
              <a:defRPr sz="1400">
                <a:latin typeface="Arial"/>
                <a:ea typeface="Arial"/>
                <a:cs typeface="Arial"/>
                <a:sym typeface="Arial"/>
              </a:defRPr>
            </a:pPr>
            <a:r>
              <a:rPr lang="ru-RU" sz="1400" dirty="0" smtClean="0">
                <a:solidFill>
                  <a:prstClr val="black"/>
                </a:solidFill>
                <a:latin typeface="Arial"/>
                <a:ea typeface="Arial"/>
                <a:cs typeface="Arial"/>
                <a:sym typeface="Arial"/>
              </a:rPr>
              <a:t> </a:t>
            </a:r>
            <a:endParaRPr lang="ru-RU" sz="1400" dirty="0">
              <a:solidFill>
                <a:prstClr val="black"/>
              </a:solidFill>
              <a:latin typeface="Arial"/>
              <a:ea typeface="Arial"/>
              <a:cs typeface="Arial"/>
              <a:sym typeface="Arial"/>
            </a:endParaRPr>
          </a:p>
        </p:txBody>
      </p:sp>
    </p:spTree>
    <p:extLst>
      <p:ext uri="{BB962C8B-B14F-4D97-AF65-F5344CB8AC3E}">
        <p14:creationId xmlns:p14="http://schemas.microsoft.com/office/powerpoint/2010/main" val="1765481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41560" y="580224"/>
            <a:ext cx="8198455" cy="1034129"/>
          </a:xfrm>
          <a:prstGeom prst="rect">
            <a:avLst/>
          </a:prstGeom>
          <a:noFill/>
        </p:spPr>
        <p:txBody>
          <a:bodyPr wrap="square" rtlCol="0">
            <a:spAutoFit/>
          </a:bodyPr>
          <a:lstStyle/>
          <a:p>
            <a:pPr marL="0" marR="0" lvl="0" indent="0" algn="l" defTabSz="457200" rtl="0" eaLnBrk="1" fontAlgn="auto" latinLnBrk="0" hangingPunct="1">
              <a:lnSpc>
                <a:spcPct val="85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srgbClr val="ED5338"/>
                </a:solidFill>
                <a:effectLst/>
                <a:uLnTx/>
                <a:uFillTx/>
                <a:latin typeface="Times New Roman" panose="02020603050405020304" pitchFamily="18" charset="0"/>
                <a:ea typeface="Roboto Black" panose="02000000000000000000" pitchFamily="2" charset="0"/>
                <a:cs typeface="Times New Roman" panose="02020603050405020304" pitchFamily="18" charset="0"/>
              </a:rPr>
              <a:t>Комплекс мероприятий по вовлечению в предпринимательскую деятельность:</a:t>
            </a:r>
            <a:endParaRPr kumimoji="0" lang="ru-RU" sz="3600" b="0" i="0" u="none" strike="noStrike" kern="1200" cap="none" spc="0" normalizeH="0" baseline="0" noProof="0" dirty="0">
              <a:ln>
                <a:noFill/>
              </a:ln>
              <a:solidFill>
                <a:srgbClr val="ED5338"/>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10" name="Прямоугольник 9"/>
          <p:cNvSpPr/>
          <p:nvPr/>
        </p:nvSpPr>
        <p:spPr>
          <a:xfrm>
            <a:off x="837097" y="362864"/>
            <a:ext cx="553490" cy="118333"/>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729309" y="1952770"/>
            <a:ext cx="9528265" cy="400110"/>
          </a:xfrm>
          <a:prstGeom prst="rect">
            <a:avLst/>
          </a:prstGeom>
          <a:solidFill>
            <a:srgbClr val="F7F2E5"/>
          </a:solidFill>
        </p:spPr>
        <p:txBody>
          <a:bodyPr wrap="square" rtlCol="0">
            <a:spAutoFit/>
          </a:bodyPr>
          <a:lstStyle/>
          <a:p>
            <a:pPr>
              <a:defRPr/>
            </a:pPr>
            <a:r>
              <a:rPr kumimoji="0" lang="ru-RU" sz="2000" b="0" i="0" u="none" strike="noStrike" kern="1200" cap="none" spc="0" normalizeH="0" baseline="0" noProof="0" dirty="0">
                <a:ln>
                  <a:noFill/>
                </a:ln>
                <a:solidFill>
                  <a:srgbClr val="ED5338"/>
                </a:solidFill>
                <a:effectLst/>
                <a:uLnTx/>
                <a:uFillTx/>
                <a:latin typeface="Arial Black" panose="020B0A04020102020204" pitchFamily="34" charset="0"/>
                <a:ea typeface="Roboto Black" panose="02000000000000000000" pitchFamily="2" charset="0"/>
                <a:cs typeface="+mn-cs"/>
              </a:rPr>
              <a:t>1. </a:t>
            </a:r>
            <a:r>
              <a:rPr kumimoji="0" lang="ru-RU" sz="2000" b="0" i="0" u="none" strike="noStrike" kern="1200" cap="none" spc="0" normalizeH="0" baseline="0" noProof="0" dirty="0" smtClean="0">
                <a:ln>
                  <a:noFill/>
                </a:ln>
                <a:solidFill>
                  <a:srgbClr val="562212"/>
                </a:solidFill>
                <a:effectLst/>
                <a:uLnTx/>
                <a:uFillTx/>
                <a:latin typeface="Arial Black" panose="020B0A04020102020204" pitchFamily="34" charset="0"/>
                <a:ea typeface="Roboto Black" panose="02000000000000000000" pitchFamily="2" charset="0"/>
                <a:cs typeface="+mn-cs"/>
              </a:rPr>
              <a:t>Информационная кампания </a:t>
            </a:r>
            <a:r>
              <a:rPr kumimoji="0" lang="ru-RU" sz="2000" b="0" i="0" u="none" strike="noStrike" kern="1200" cap="none" spc="0" normalizeH="0" baseline="0" noProof="0" dirty="0">
                <a:ln>
                  <a:noFill/>
                </a:ln>
                <a:solidFill>
                  <a:srgbClr val="562212"/>
                </a:solidFill>
                <a:effectLst/>
                <a:uLnTx/>
                <a:uFillTx/>
                <a:latin typeface="Arial Black" panose="020B0A04020102020204" pitchFamily="34" charset="0"/>
                <a:ea typeface="Roboto Black" panose="02000000000000000000" pitchFamily="2" charset="0"/>
                <a:cs typeface="+mn-cs"/>
              </a:rPr>
              <a:t>			    	          </a:t>
            </a:r>
            <a:endParaRPr kumimoji="0" lang="ru-RU" sz="1800" b="0" i="0" u="none" strike="noStrike" kern="1200" cap="none" spc="0" normalizeH="0" baseline="0" noProof="0" dirty="0">
              <a:ln>
                <a:noFill/>
              </a:ln>
              <a:solidFill>
                <a:srgbClr val="562212"/>
              </a:solidFill>
              <a:effectLst/>
              <a:uLnTx/>
              <a:uFillTx/>
              <a:latin typeface="Arial" panose="020B0604020202020204" pitchFamily="34" charset="0"/>
              <a:ea typeface="Roboto Black" panose="02000000000000000000" pitchFamily="2" charset="0"/>
              <a:cs typeface="Arial" panose="020B0604020202020204" pitchFamily="34" charset="0"/>
            </a:endParaRPr>
          </a:p>
        </p:txBody>
      </p:sp>
      <p:sp>
        <p:nvSpPr>
          <p:cNvPr id="8" name="TextBox 7"/>
          <p:cNvSpPr txBox="1"/>
          <p:nvPr/>
        </p:nvSpPr>
        <p:spPr>
          <a:xfrm>
            <a:off x="785698" y="4472644"/>
            <a:ext cx="9471877" cy="707886"/>
          </a:xfrm>
          <a:prstGeom prst="rect">
            <a:avLst/>
          </a:prstGeom>
          <a:solidFill>
            <a:srgbClr val="F7F2E5"/>
          </a:solidFill>
        </p:spPr>
        <p:txBody>
          <a:bodyPr wrap="square" rtlCol="0">
            <a:spAutoFit/>
          </a:bodyPr>
          <a:lstStyle/>
          <a:p>
            <a:pPr marL="360363" lvl="0" indent="-360363">
              <a:defRPr/>
            </a:pPr>
            <a:r>
              <a:rPr kumimoji="0" lang="ru-RU" sz="2000" b="0" i="0" u="none" strike="noStrike" kern="1200" cap="none" spc="0" normalizeH="0" baseline="0" noProof="0" dirty="0">
                <a:ln>
                  <a:noFill/>
                </a:ln>
                <a:solidFill>
                  <a:srgbClr val="ED5338"/>
                </a:solidFill>
                <a:effectLst/>
                <a:uLnTx/>
                <a:uFillTx/>
                <a:latin typeface="Arial Black" panose="020B0A04020102020204" pitchFamily="34" charset="0"/>
                <a:ea typeface="Roboto Black" panose="02000000000000000000" pitchFamily="2" charset="0"/>
                <a:cs typeface="+mn-cs"/>
              </a:rPr>
              <a:t>4. </a:t>
            </a:r>
            <a:r>
              <a:rPr lang="ru-RU" sz="2000" noProof="0" dirty="0" smtClean="0">
                <a:solidFill>
                  <a:srgbClr val="562212"/>
                </a:solidFill>
                <a:latin typeface="Arial Black" panose="020B0A04020102020204" pitchFamily="34" charset="0"/>
                <a:ea typeface="Roboto Black" panose="02000000000000000000" pitchFamily="2" charset="0"/>
              </a:rPr>
              <a:t>Реализация программы по наставничеству</a:t>
            </a:r>
            <a:r>
              <a:rPr lang="ru-RU" sz="2000" dirty="0" smtClean="0">
                <a:solidFill>
                  <a:srgbClr val="562212"/>
                </a:solidFill>
                <a:latin typeface="Arial Black" panose="020B0A04020102020204" pitchFamily="34" charset="0"/>
                <a:ea typeface="Roboto Black" panose="02000000000000000000" pitchFamily="2" charset="0"/>
              </a:rPr>
              <a:t> </a:t>
            </a:r>
            <a:r>
              <a:rPr kumimoji="0" lang="ru-RU" sz="2000" b="0" i="0" u="none" strike="noStrike" kern="1200" cap="none" spc="0" normalizeH="0" baseline="0" noProof="0" dirty="0">
                <a:ln>
                  <a:noFill/>
                </a:ln>
                <a:solidFill>
                  <a:srgbClr val="562212"/>
                </a:solidFill>
                <a:effectLst/>
                <a:uLnTx/>
                <a:uFillTx/>
                <a:latin typeface="Arial Black" panose="020B0A04020102020204" pitchFamily="34" charset="0"/>
                <a:ea typeface="Roboto Black" panose="02000000000000000000" pitchFamily="2" charset="0"/>
                <a:cs typeface="+mn-cs"/>
              </a:rPr>
              <a:t>			</a:t>
            </a:r>
            <a:r>
              <a:rPr kumimoji="0" lang="ru-RU" sz="2000" b="0" i="0" u="none" strike="noStrike" kern="1200" cap="none" spc="0" normalizeH="0" baseline="0" noProof="0" dirty="0" smtClean="0">
                <a:ln>
                  <a:noFill/>
                </a:ln>
                <a:solidFill>
                  <a:srgbClr val="562212"/>
                </a:solidFill>
                <a:effectLst/>
                <a:uLnTx/>
                <a:uFillTx/>
                <a:latin typeface="Arial Black" panose="020B0A04020102020204" pitchFamily="34" charset="0"/>
                <a:ea typeface="Roboto Black" panose="02000000000000000000" pitchFamily="2" charset="0"/>
                <a:cs typeface="+mn-cs"/>
              </a:rPr>
              <a:t> </a:t>
            </a:r>
            <a:r>
              <a:rPr lang="ru-RU" sz="2000" dirty="0" smtClean="0">
                <a:solidFill>
                  <a:srgbClr val="ED5338"/>
                </a:solidFill>
                <a:latin typeface="Times New Roman" panose="02020603050405020304" pitchFamily="18" charset="0"/>
                <a:ea typeface="Roboto Black" panose="02000000000000000000" pitchFamily="2" charset="0"/>
                <a:cs typeface="Times New Roman" panose="02020603050405020304" pitchFamily="18" charset="0"/>
              </a:rPr>
              <a:t>273,625</a:t>
            </a:r>
            <a:r>
              <a:rPr kumimoji="0" lang="ru-RU" sz="2000" b="0" i="0" u="none" strike="noStrike" kern="1200" cap="none" spc="0" normalizeH="0" baseline="0" noProof="0" dirty="0" smtClean="0">
                <a:ln>
                  <a:noFill/>
                </a:ln>
                <a:solidFill>
                  <a:srgbClr val="ED5338"/>
                </a:solidFill>
                <a:effectLst/>
                <a:uLnTx/>
                <a:uFillTx/>
                <a:latin typeface="Times New Roman" panose="02020603050405020304" pitchFamily="18" charset="0"/>
                <a:ea typeface="Roboto Black" panose="02000000000000000000" pitchFamily="2" charset="0"/>
                <a:cs typeface="Times New Roman" panose="02020603050405020304" pitchFamily="18" charset="0"/>
              </a:rPr>
              <a:t> тыс.</a:t>
            </a:r>
            <a:r>
              <a:rPr kumimoji="0" lang="ru-RU" sz="2000" b="0" i="0" u="none" strike="noStrike" kern="1200" cap="none" spc="0" normalizeH="0" baseline="0" noProof="0" dirty="0">
                <a:ln>
                  <a:noFill/>
                </a:ln>
                <a:solidFill>
                  <a:srgbClr val="562212"/>
                </a:solidFill>
                <a:effectLst/>
                <a:uLnTx/>
                <a:uFillTx/>
                <a:latin typeface="Arial Black" panose="020B0A04020102020204" pitchFamily="34" charset="0"/>
                <a:ea typeface="Roboto Black" panose="02000000000000000000" pitchFamily="2" charset="0"/>
                <a:cs typeface="+mn-cs"/>
              </a:rPr>
              <a:t>									</a:t>
            </a:r>
            <a:endParaRPr kumimoji="0" lang="ru-RU" sz="1800" b="0" i="0" u="none" strike="noStrike" kern="1200" cap="none" spc="0" normalizeH="0" baseline="0" noProof="0" dirty="0">
              <a:ln>
                <a:noFill/>
              </a:ln>
              <a:solidFill>
                <a:srgbClr val="562212"/>
              </a:solidFill>
              <a:effectLst/>
              <a:uLnTx/>
              <a:uFillTx/>
              <a:latin typeface="Arial" panose="020B0604020202020204" pitchFamily="34" charset="0"/>
              <a:ea typeface="Roboto Black" panose="02000000000000000000" pitchFamily="2" charset="0"/>
              <a:cs typeface="Arial" panose="020B0604020202020204" pitchFamily="34" charset="0"/>
            </a:endParaRPr>
          </a:p>
        </p:txBody>
      </p:sp>
      <p:cxnSp>
        <p:nvCxnSpPr>
          <p:cNvPr id="21" name="Прямая соединительная линия 20"/>
          <p:cNvCxnSpPr>
            <a:cxnSpLocks/>
          </p:cNvCxnSpPr>
          <p:nvPr/>
        </p:nvCxnSpPr>
        <p:spPr>
          <a:xfrm>
            <a:off x="6719563" y="4029759"/>
            <a:ext cx="2218099" cy="2548"/>
          </a:xfrm>
          <a:prstGeom prst="line">
            <a:avLst/>
          </a:prstGeom>
          <a:ln w="19050" cap="rnd">
            <a:solidFill>
              <a:srgbClr val="ED5338"/>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29310" y="2738109"/>
            <a:ext cx="9528266" cy="707886"/>
          </a:xfrm>
          <a:prstGeom prst="rect">
            <a:avLst/>
          </a:prstGeom>
          <a:solidFill>
            <a:srgbClr val="F7F2E5"/>
          </a:solidFill>
        </p:spPr>
        <p:txBody>
          <a:bodyPr wrap="square" rtlCol="0">
            <a:spAutoFit/>
          </a:bodyPr>
          <a:lstStyle/>
          <a:p>
            <a:pPr lvl="0">
              <a:defRPr/>
            </a:pPr>
            <a:r>
              <a:rPr kumimoji="0" lang="ru-RU" sz="2000" b="0" i="0" u="none" strike="noStrike" kern="1200" cap="none" spc="0" normalizeH="0" baseline="0" noProof="0" dirty="0">
                <a:ln>
                  <a:noFill/>
                </a:ln>
                <a:solidFill>
                  <a:srgbClr val="ED5338"/>
                </a:solidFill>
                <a:effectLst/>
                <a:uLnTx/>
                <a:uFillTx/>
                <a:latin typeface="Arial Black" panose="020B0A04020102020204" pitchFamily="34" charset="0"/>
                <a:ea typeface="Roboto Black" panose="02000000000000000000" pitchFamily="2" charset="0"/>
                <a:cs typeface="+mn-cs"/>
              </a:rPr>
              <a:t>2. </a:t>
            </a:r>
            <a:r>
              <a:rPr lang="ru-RU" sz="2000" noProof="0" dirty="0" smtClean="0">
                <a:solidFill>
                  <a:srgbClr val="562212"/>
                </a:solidFill>
                <a:latin typeface="Arial Black" panose="020B0A04020102020204" pitchFamily="34" charset="0"/>
                <a:ea typeface="Roboto Black" panose="02000000000000000000" pitchFamily="2" charset="0"/>
              </a:rPr>
              <a:t>Проведение тестирования, конкурса бизнес-идей</a:t>
            </a:r>
            <a:r>
              <a:rPr lang="ru-RU" sz="2000" dirty="0" smtClean="0">
                <a:solidFill>
                  <a:srgbClr val="562212"/>
                </a:solidFill>
                <a:latin typeface="Arial Black" panose="020B0A04020102020204" pitchFamily="34" charset="0"/>
                <a:ea typeface="Roboto Black" panose="02000000000000000000" pitchFamily="2" charset="0"/>
              </a:rPr>
              <a:t>  </a:t>
            </a:r>
            <a:r>
              <a:rPr lang="ru-RU" sz="2000" dirty="0" smtClean="0">
                <a:solidFill>
                  <a:srgbClr val="ED5338"/>
                </a:solidFill>
                <a:latin typeface="Times New Roman" panose="02020603050405020304" pitchFamily="18" charset="0"/>
                <a:ea typeface="Roboto Black" panose="02000000000000000000" pitchFamily="2" charset="0"/>
                <a:cs typeface="Times New Roman" panose="02020603050405020304" pitchFamily="18" charset="0"/>
              </a:rPr>
              <a:t>200,72255</a:t>
            </a:r>
            <a:r>
              <a:rPr kumimoji="0" lang="ru-RU" sz="2000" i="0" u="none" strike="noStrike" kern="1200" cap="none" spc="0" normalizeH="0" baseline="0" noProof="0" dirty="0" smtClean="0">
                <a:ln>
                  <a:noFill/>
                </a:ln>
                <a:solidFill>
                  <a:srgbClr val="ED5338"/>
                </a:solidFill>
                <a:effectLst/>
                <a:uLnTx/>
                <a:uFillTx/>
                <a:latin typeface="Times New Roman" panose="02020603050405020304" pitchFamily="18" charset="0"/>
                <a:ea typeface="Roboto Black" panose="02000000000000000000" pitchFamily="2" charset="0"/>
                <a:cs typeface="Times New Roman" panose="02020603050405020304" pitchFamily="18" charset="0"/>
              </a:rPr>
              <a:t> тыс.</a:t>
            </a:r>
            <a:r>
              <a:rPr lang="ru-RU" sz="2000" dirty="0">
                <a:solidFill>
                  <a:srgbClr val="562212"/>
                </a:solidFill>
                <a:latin typeface="Arial Black" panose="020B0A04020102020204" pitchFamily="34" charset="0"/>
                <a:ea typeface="Roboto Black" panose="02000000000000000000" pitchFamily="2" charset="0"/>
              </a:rPr>
              <a:t>		</a:t>
            </a:r>
            <a:r>
              <a:rPr kumimoji="0" lang="ru-RU" sz="2000" b="0" i="0" u="none" strike="noStrike" kern="1200" cap="none" spc="0" normalizeH="0" baseline="0" noProof="0" dirty="0">
                <a:ln>
                  <a:noFill/>
                </a:ln>
                <a:solidFill>
                  <a:srgbClr val="562212"/>
                </a:solidFill>
                <a:effectLst/>
                <a:uLnTx/>
                <a:uFillTx/>
                <a:latin typeface="Arial Black" panose="020B0A04020102020204" pitchFamily="34" charset="0"/>
                <a:ea typeface="Roboto Black" panose="02000000000000000000" pitchFamily="2" charset="0"/>
                <a:cs typeface="+mn-cs"/>
              </a:rPr>
              <a:t>										          </a:t>
            </a:r>
            <a:endParaRPr kumimoji="0" lang="ru-RU" sz="1800" b="0" i="0" u="none" strike="noStrike" kern="1200" cap="none" spc="0" normalizeH="0" baseline="0" noProof="0" dirty="0">
              <a:ln>
                <a:noFill/>
              </a:ln>
              <a:solidFill>
                <a:srgbClr val="562212"/>
              </a:solidFill>
              <a:effectLst/>
              <a:uLnTx/>
              <a:uFillTx/>
              <a:latin typeface="Arial" panose="020B0604020202020204" pitchFamily="34" charset="0"/>
              <a:ea typeface="Roboto Black" panose="02000000000000000000" pitchFamily="2" charset="0"/>
              <a:cs typeface="Arial" panose="020B0604020202020204" pitchFamily="34" charset="0"/>
            </a:endParaRPr>
          </a:p>
        </p:txBody>
      </p:sp>
      <p:sp>
        <p:nvSpPr>
          <p:cNvPr id="40" name="TextBox 39"/>
          <p:cNvSpPr txBox="1"/>
          <p:nvPr/>
        </p:nvSpPr>
        <p:spPr>
          <a:xfrm>
            <a:off x="729310" y="3589422"/>
            <a:ext cx="9528266" cy="707886"/>
          </a:xfrm>
          <a:prstGeom prst="rect">
            <a:avLst/>
          </a:prstGeom>
          <a:solidFill>
            <a:srgbClr val="F7F2E5"/>
          </a:solidFill>
        </p:spPr>
        <p:txBody>
          <a:bodyPr wrap="square" rtlCol="0">
            <a:spAutoFit/>
          </a:bodyPr>
          <a:lstStyle/>
          <a:p>
            <a:pPr lvl="0">
              <a:defRPr/>
            </a:pPr>
            <a:r>
              <a:rPr kumimoji="0" lang="ru-RU" sz="2000" b="0" i="0" u="none" strike="noStrike" kern="1200" cap="none" spc="0" normalizeH="0" baseline="0" noProof="0" dirty="0">
                <a:ln>
                  <a:noFill/>
                </a:ln>
                <a:solidFill>
                  <a:srgbClr val="ED5338"/>
                </a:solidFill>
                <a:effectLst/>
                <a:uLnTx/>
                <a:uFillTx/>
                <a:latin typeface="Arial Black" panose="020B0A04020102020204" pitchFamily="34" charset="0"/>
                <a:ea typeface="Roboto Black" panose="02000000000000000000" pitchFamily="2" charset="0"/>
                <a:cs typeface="+mn-cs"/>
              </a:rPr>
              <a:t>3. </a:t>
            </a:r>
            <a:r>
              <a:rPr lang="ru-RU" sz="2000" dirty="0" smtClean="0">
                <a:solidFill>
                  <a:srgbClr val="562212"/>
                </a:solidFill>
                <a:latin typeface="Arial Black" panose="020B0A04020102020204" pitchFamily="34" charset="0"/>
                <a:ea typeface="Roboto Black" panose="02000000000000000000" pitchFamily="2" charset="0"/>
              </a:rPr>
              <a:t>Реализация программ для школьников</a:t>
            </a:r>
            <a:r>
              <a:rPr kumimoji="0" lang="ru-RU" sz="2000" b="0" i="0" u="none" strike="noStrike" kern="1200" cap="none" spc="0" normalizeH="0" baseline="0" noProof="0" dirty="0">
                <a:ln>
                  <a:noFill/>
                </a:ln>
                <a:solidFill>
                  <a:srgbClr val="562212"/>
                </a:solidFill>
                <a:effectLst/>
                <a:uLnTx/>
                <a:uFillTx/>
                <a:latin typeface="Arial Black" panose="020B0A04020102020204" pitchFamily="34" charset="0"/>
                <a:ea typeface="Roboto Black" panose="02000000000000000000" pitchFamily="2" charset="0"/>
                <a:cs typeface="+mn-cs"/>
              </a:rPr>
              <a:t>		</a:t>
            </a:r>
            <a:r>
              <a:rPr lang="ru-RU" sz="2000" dirty="0">
                <a:solidFill>
                  <a:srgbClr val="562212"/>
                </a:solidFill>
                <a:latin typeface="Arial Black" panose="020B0A04020102020204" pitchFamily="34" charset="0"/>
                <a:ea typeface="Roboto Black" panose="02000000000000000000" pitchFamily="2" charset="0"/>
              </a:rPr>
              <a:t>		</a:t>
            </a:r>
            <a:r>
              <a:rPr lang="ru-RU" sz="2000" dirty="0" smtClean="0">
                <a:solidFill>
                  <a:srgbClr val="562212"/>
                </a:solidFill>
                <a:latin typeface="Arial Black" panose="020B0A04020102020204" pitchFamily="34" charset="0"/>
                <a:ea typeface="Roboto Black" panose="02000000000000000000" pitchFamily="2" charset="0"/>
              </a:rPr>
              <a:t> </a:t>
            </a:r>
            <a:r>
              <a:rPr lang="ru-RU" sz="2000" dirty="0" smtClean="0">
                <a:solidFill>
                  <a:srgbClr val="ED5338"/>
                </a:solidFill>
                <a:latin typeface="Times New Roman" panose="02020603050405020304" pitchFamily="18" charset="0"/>
                <a:ea typeface="Roboto Black" panose="02000000000000000000" pitchFamily="2" charset="0"/>
                <a:cs typeface="Times New Roman" panose="02020603050405020304" pitchFamily="18" charset="0"/>
              </a:rPr>
              <a:t>487,070</a:t>
            </a:r>
            <a:r>
              <a:rPr kumimoji="0" lang="ru-RU" sz="2000" b="0" i="0" u="none" strike="noStrike" kern="1200" cap="none" spc="0" normalizeH="0" baseline="0" noProof="0" dirty="0" smtClean="0">
                <a:ln>
                  <a:noFill/>
                </a:ln>
                <a:solidFill>
                  <a:srgbClr val="ED5338"/>
                </a:solidFill>
                <a:effectLst/>
                <a:uLnTx/>
                <a:uFillTx/>
                <a:latin typeface="Times New Roman" panose="02020603050405020304" pitchFamily="18" charset="0"/>
                <a:ea typeface="Roboto Black" panose="02000000000000000000" pitchFamily="2" charset="0"/>
                <a:cs typeface="Times New Roman" panose="02020603050405020304" pitchFamily="18" charset="0"/>
              </a:rPr>
              <a:t> тыс.</a:t>
            </a:r>
            <a:r>
              <a:rPr kumimoji="0" lang="ru-RU" sz="2000" b="0" i="0" u="none" strike="noStrike" kern="1200" cap="none" spc="0" normalizeH="0" baseline="0" noProof="0" dirty="0">
                <a:ln>
                  <a:noFill/>
                </a:ln>
                <a:solidFill>
                  <a:srgbClr val="562212"/>
                </a:solidFill>
                <a:effectLst/>
                <a:uLnTx/>
                <a:uFillTx/>
                <a:latin typeface="Arial Black" panose="020B0A04020102020204" pitchFamily="34" charset="0"/>
                <a:ea typeface="Roboto Black" panose="02000000000000000000" pitchFamily="2" charset="0"/>
                <a:cs typeface="+mn-cs"/>
              </a:rPr>
              <a:t>									          </a:t>
            </a:r>
            <a:endParaRPr kumimoji="0" lang="ru-RU" sz="1800" b="0" i="0" u="none" strike="noStrike" kern="1200" cap="none" spc="0" normalizeH="0" baseline="0" noProof="0" dirty="0">
              <a:ln>
                <a:noFill/>
              </a:ln>
              <a:solidFill>
                <a:srgbClr val="562212"/>
              </a:solidFill>
              <a:effectLst/>
              <a:uLnTx/>
              <a:uFillTx/>
              <a:latin typeface="Arial" panose="020B0604020202020204" pitchFamily="34" charset="0"/>
              <a:ea typeface="Roboto Black" panose="02000000000000000000" pitchFamily="2" charset="0"/>
              <a:cs typeface="Arial" panose="020B0604020202020204" pitchFamily="34" charset="0"/>
            </a:endParaRPr>
          </a:p>
        </p:txBody>
      </p:sp>
      <p:sp>
        <p:nvSpPr>
          <p:cNvPr id="42" name="Прямоугольник 41"/>
          <p:cNvSpPr/>
          <p:nvPr/>
        </p:nvSpPr>
        <p:spPr>
          <a:xfrm>
            <a:off x="8568363" y="1931383"/>
            <a:ext cx="1773755" cy="369332"/>
          </a:xfrm>
          <a:prstGeom prst="rect">
            <a:avLst/>
          </a:prstGeom>
        </p:spPr>
        <p:txBody>
          <a:bodyPr wrap="none">
            <a:spAutoFit/>
          </a:bodyPr>
          <a:lstStyle/>
          <a:p>
            <a:r>
              <a:rPr lang="ru-RU" dirty="0" smtClean="0">
                <a:solidFill>
                  <a:srgbClr val="ED5338"/>
                </a:solidFill>
                <a:latin typeface="Arial" panose="020B0604020202020204" pitchFamily="34" charset="0"/>
                <a:cs typeface="Arial" panose="020B0604020202020204" pitchFamily="34" charset="0"/>
              </a:rPr>
              <a:t>731,51175 тыс.</a:t>
            </a:r>
            <a:endParaRPr lang="ru-RU" dirty="0">
              <a:solidFill>
                <a:srgbClr val="ED5338"/>
              </a:solidFill>
            </a:endParaRPr>
          </a:p>
        </p:txBody>
      </p:sp>
      <p:sp>
        <p:nvSpPr>
          <p:cNvPr id="5" name="Прямоугольник 4">
            <a:extLst>
              <a:ext uri="{FF2B5EF4-FFF2-40B4-BE49-F238E27FC236}">
                <a16:creationId xmlns:a16="http://schemas.microsoft.com/office/drawing/2014/main" xmlns="" id="{FBD52BC9-A3CA-492B-8E38-603493AEFD8C}"/>
              </a:ext>
            </a:extLst>
          </p:cNvPr>
          <p:cNvSpPr/>
          <p:nvPr/>
        </p:nvSpPr>
        <p:spPr>
          <a:xfrm>
            <a:off x="9331938" y="3208602"/>
            <a:ext cx="441146" cy="369332"/>
          </a:xfrm>
          <a:prstGeom prst="rect">
            <a:avLst/>
          </a:prstGeom>
        </p:spPr>
        <p:txBody>
          <a:bodyPr wrap="square">
            <a:spAutoFit/>
          </a:bodyPr>
          <a:lstStyle/>
          <a:p>
            <a:pPr algn="ctr"/>
            <a:r>
              <a:rPr lang="en-US" dirty="0" smtClean="0">
                <a:solidFill>
                  <a:srgbClr val="562212"/>
                </a:solidFill>
                <a:latin typeface="Arial" panose="020B0604020202020204" pitchFamily="34" charset="0"/>
                <a:ea typeface="Roboto Black" panose="02000000000000000000" pitchFamily="2" charset="0"/>
                <a:cs typeface="Arial" panose="020B0604020202020204" pitchFamily="34" charset="0"/>
              </a:rPr>
              <a:t> </a:t>
            </a:r>
            <a:endParaRPr lang="ru-RU" dirty="0"/>
          </a:p>
        </p:txBody>
      </p:sp>
    </p:spTree>
    <p:extLst>
      <p:ext uri="{BB962C8B-B14F-4D97-AF65-F5344CB8AC3E}">
        <p14:creationId xmlns:p14="http://schemas.microsoft.com/office/powerpoint/2010/main" val="2964563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rotWithShape="1">
          <a:blip r:embed="rId3"/>
          <a:srcRect t="-77" r="218" b="-1"/>
          <a:stretch/>
        </p:blipFill>
        <p:spPr>
          <a:xfrm>
            <a:off x="9302065" y="6100324"/>
            <a:ext cx="2322296" cy="2328515"/>
          </a:xfrm>
          <a:prstGeom prst="rect">
            <a:avLst/>
          </a:prstGeom>
        </p:spPr>
      </p:pic>
      <p:sp>
        <p:nvSpPr>
          <p:cNvPr id="17" name="TextBox 16"/>
          <p:cNvSpPr txBox="1"/>
          <p:nvPr/>
        </p:nvSpPr>
        <p:spPr>
          <a:xfrm>
            <a:off x="729310" y="470294"/>
            <a:ext cx="8410705" cy="567143"/>
          </a:xfrm>
          <a:prstGeom prst="rect">
            <a:avLst/>
          </a:prstGeom>
          <a:noFill/>
        </p:spPr>
        <p:txBody>
          <a:bodyPr wrap="square" rtlCol="0">
            <a:spAutoFit/>
          </a:bodyPr>
          <a:lstStyle/>
          <a:p>
            <a:pPr>
              <a:lnSpc>
                <a:spcPct val="85000"/>
              </a:lnSpc>
            </a:pPr>
            <a:r>
              <a:rPr lang="ru-RU" sz="3600" dirty="0" smtClean="0">
                <a:solidFill>
                  <a:srgbClr val="562212"/>
                </a:solidFill>
                <a:latin typeface="Arial Black" panose="020B0A04020102020204" pitchFamily="34" charset="0"/>
                <a:ea typeface="Roboto Black" panose="02000000000000000000" pitchFamily="2" charset="0"/>
              </a:rPr>
              <a:t> </a:t>
            </a:r>
            <a:r>
              <a:rPr lang="ru-RU" sz="3600" dirty="0" err="1" smtClean="0">
                <a:solidFill>
                  <a:srgbClr val="562212"/>
                </a:solidFill>
                <a:latin typeface="Arial Black" panose="020B0A04020102020204" pitchFamily="34" charset="0"/>
                <a:ea typeface="Roboto Black" panose="02000000000000000000" pitchFamily="2" charset="0"/>
              </a:rPr>
              <a:t>Информкампания</a:t>
            </a:r>
            <a:endParaRPr lang="ru-RU" sz="3600" dirty="0">
              <a:solidFill>
                <a:srgbClr val="562212"/>
              </a:solidFill>
              <a:latin typeface="Arial Black" panose="020B0A04020102020204" pitchFamily="34" charset="0"/>
              <a:ea typeface="Roboto Black" panose="02000000000000000000" pitchFamily="2" charset="0"/>
            </a:endParaRPr>
          </a:p>
        </p:txBody>
      </p:sp>
      <p:sp>
        <p:nvSpPr>
          <p:cNvPr id="10" name="Прямоугольник 9"/>
          <p:cNvSpPr/>
          <p:nvPr/>
        </p:nvSpPr>
        <p:spPr>
          <a:xfrm>
            <a:off x="837097" y="362864"/>
            <a:ext cx="553490" cy="118333"/>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59" name="TextBox 58"/>
          <p:cNvSpPr txBox="1"/>
          <p:nvPr/>
        </p:nvSpPr>
        <p:spPr>
          <a:xfrm>
            <a:off x="786281" y="999529"/>
            <a:ext cx="9706685" cy="6432530"/>
          </a:xfrm>
          <a:prstGeom prst="rect">
            <a:avLst/>
          </a:prstGeom>
          <a:noFill/>
        </p:spPr>
        <p:txBody>
          <a:bodyPr wrap="square" rtlCol="0">
            <a:spAutoFit/>
          </a:bodyPr>
          <a:lstStyle/>
          <a:p>
            <a:pPr algn="just" fontAlgn="base">
              <a:spcBef>
                <a:spcPts val="1800"/>
              </a:spcBef>
            </a:pPr>
            <a:r>
              <a:rPr lang="ru-RU" sz="1700" dirty="0">
                <a:latin typeface="Times New Roman" panose="02020603050405020304" pitchFamily="18" charset="0"/>
                <a:cs typeface="Times New Roman" panose="02020603050405020304" pitchFamily="18" charset="0"/>
              </a:rPr>
              <a:t>Изготовлены 1320 экз. буклетов о </a:t>
            </a:r>
            <a:r>
              <a:rPr lang="ru-RU" sz="1700" dirty="0" smtClean="0">
                <a:latin typeface="Times New Roman" panose="02020603050405020304" pitchFamily="18" charset="0"/>
                <a:cs typeface="Times New Roman" panose="02020603050405020304" pitchFamily="18" charset="0"/>
              </a:rPr>
              <a:t>проекте;</a:t>
            </a:r>
          </a:p>
          <a:p>
            <a:pPr algn="just" fontAlgn="base">
              <a:spcBef>
                <a:spcPts val="1800"/>
              </a:spcBef>
            </a:pPr>
            <a:r>
              <a:rPr lang="ru-RU" sz="1700" dirty="0">
                <a:latin typeface="Times New Roman" panose="02020603050405020304" pitchFamily="18" charset="0"/>
                <a:cs typeface="Times New Roman" panose="02020603050405020304" pitchFamily="18" charset="0"/>
              </a:rPr>
              <a:t>Изготовлены 1000 экз. листовок о </a:t>
            </a:r>
            <a:r>
              <a:rPr lang="ru-RU" sz="1700" dirty="0" err="1" smtClean="0">
                <a:latin typeface="Times New Roman" panose="02020603050405020304" pitchFamily="18" charset="0"/>
                <a:cs typeface="Times New Roman" panose="02020603050405020304" pitchFamily="18" charset="0"/>
              </a:rPr>
              <a:t>господержке</a:t>
            </a:r>
            <a:r>
              <a:rPr lang="ru-RU" sz="1700" dirty="0" smtClean="0">
                <a:latin typeface="Times New Roman" panose="02020603050405020304" pitchFamily="18" charset="0"/>
                <a:cs typeface="Times New Roman" panose="02020603050405020304" pitchFamily="18" charset="0"/>
              </a:rPr>
              <a:t>;</a:t>
            </a:r>
          </a:p>
          <a:p>
            <a:pPr algn="just" fontAlgn="base">
              <a:spcBef>
                <a:spcPts val="1800"/>
              </a:spcBef>
            </a:pPr>
            <a:r>
              <a:rPr lang="ru-RU" sz="1700" dirty="0" smtClean="0">
                <a:latin typeface="Times New Roman" panose="02020603050405020304" pitchFamily="18" charset="0"/>
                <a:cs typeface="Times New Roman" panose="02020603050405020304" pitchFamily="18" charset="0"/>
              </a:rPr>
              <a:t>Размещались </a:t>
            </a:r>
            <a:r>
              <a:rPr lang="ru-RU" sz="1700" dirty="0">
                <a:latin typeface="Times New Roman" panose="02020603050405020304" pitchFamily="18" charset="0"/>
                <a:cs typeface="Times New Roman" panose="02020603050405020304" pitchFamily="18" charset="0"/>
              </a:rPr>
              <a:t>10 ед. </a:t>
            </a:r>
            <a:r>
              <a:rPr lang="ru-RU" sz="1700" dirty="0" smtClean="0">
                <a:latin typeface="Times New Roman" panose="02020603050405020304" pitchFamily="18" charset="0"/>
                <a:cs typeface="Times New Roman" panose="02020603050405020304" pitchFamily="18" charset="0"/>
              </a:rPr>
              <a:t>баннеров</a:t>
            </a:r>
            <a:r>
              <a:rPr lang="ru-RU" sz="1700" dirty="0">
                <a:latin typeface="Times New Roman" panose="02020603050405020304" pitchFamily="18" charset="0"/>
                <a:cs typeface="Times New Roman" panose="02020603050405020304" pitchFamily="18" charset="0"/>
              </a:rPr>
              <a:t>: 1) по </a:t>
            </a:r>
            <a:r>
              <a:rPr lang="ru-RU" sz="1700" dirty="0" err="1">
                <a:latin typeface="Times New Roman" panose="02020603050405020304" pitchFamily="18" charset="0"/>
                <a:cs typeface="Times New Roman" panose="02020603050405020304" pitchFamily="18" charset="0"/>
              </a:rPr>
              <a:t>самозанятым</a:t>
            </a:r>
            <a:r>
              <a:rPr lang="ru-RU" sz="1700" dirty="0">
                <a:latin typeface="Times New Roman" panose="02020603050405020304" pitchFamily="18" charset="0"/>
                <a:cs typeface="Times New Roman" panose="02020603050405020304" pitchFamily="18" charset="0"/>
              </a:rPr>
              <a:t>; 2) по Центру «Мой бизнес» 3) по обучению ОПД 4) по имущественной поддержке 5) по предпринимательскому форуму -2 ед. 7) </a:t>
            </a:r>
            <a:r>
              <a:rPr lang="ru-RU" sz="1700" dirty="0" err="1">
                <a:latin typeface="Times New Roman" panose="02020603050405020304" pitchFamily="18" charset="0"/>
                <a:cs typeface="Times New Roman" panose="02020603050405020304" pitchFamily="18" charset="0"/>
              </a:rPr>
              <a:t>Амбассадором</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Холодилиным</a:t>
            </a:r>
            <a:r>
              <a:rPr lang="ru-RU" sz="1700" dirty="0">
                <a:latin typeface="Times New Roman" panose="02020603050405020304" pitchFamily="18" charset="0"/>
                <a:cs typeface="Times New Roman" panose="02020603050405020304" pitchFamily="18" charset="0"/>
              </a:rPr>
              <a:t> Денисом 8) </a:t>
            </a:r>
            <a:r>
              <a:rPr lang="ru-RU" sz="1700" dirty="0" err="1">
                <a:latin typeface="Times New Roman" panose="02020603050405020304" pitchFamily="18" charset="0"/>
                <a:cs typeface="Times New Roman" panose="02020603050405020304" pitchFamily="18" charset="0"/>
              </a:rPr>
              <a:t>Амбассадором</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Ялбаковым</a:t>
            </a:r>
            <a:r>
              <a:rPr lang="ru-RU" sz="1700" dirty="0">
                <a:latin typeface="Times New Roman" panose="02020603050405020304" pitchFamily="18" charset="0"/>
                <a:cs typeface="Times New Roman" panose="02020603050405020304" pitchFamily="18" charset="0"/>
              </a:rPr>
              <a:t> Андреем 9) </a:t>
            </a:r>
            <a:r>
              <a:rPr lang="ru-RU" sz="1700" dirty="0" err="1">
                <a:latin typeface="Times New Roman" panose="02020603050405020304" pitchFamily="18" charset="0"/>
                <a:cs typeface="Times New Roman" panose="02020603050405020304" pitchFamily="18" charset="0"/>
              </a:rPr>
              <a:t>Амбассадором</a:t>
            </a:r>
            <a:r>
              <a:rPr lang="ru-RU" sz="1700" dirty="0">
                <a:latin typeface="Times New Roman" panose="02020603050405020304" pitchFamily="18" charset="0"/>
                <a:cs typeface="Times New Roman" panose="02020603050405020304" pitchFamily="18" charset="0"/>
              </a:rPr>
              <a:t> Лаптевой Лией 10) </a:t>
            </a:r>
            <a:r>
              <a:rPr lang="ru-RU" sz="1700" dirty="0" err="1">
                <a:latin typeface="Times New Roman" panose="02020603050405020304" pitchFamily="18" charset="0"/>
                <a:cs typeface="Times New Roman" panose="02020603050405020304" pitchFamily="18" charset="0"/>
              </a:rPr>
              <a:t>Амбассадором</a:t>
            </a:r>
            <a:r>
              <a:rPr lang="ru-RU" sz="1700" dirty="0">
                <a:latin typeface="Times New Roman" panose="02020603050405020304" pitchFamily="18" charset="0"/>
                <a:cs typeface="Times New Roman" panose="02020603050405020304" pitchFamily="18" charset="0"/>
              </a:rPr>
              <a:t> Карповым </a:t>
            </a:r>
            <a:r>
              <a:rPr lang="ru-RU" sz="1700" dirty="0" smtClean="0">
                <a:latin typeface="Times New Roman" panose="02020603050405020304" pitchFamily="18" charset="0"/>
                <a:cs typeface="Times New Roman" panose="02020603050405020304" pitchFamily="18" charset="0"/>
              </a:rPr>
              <a:t>Денисом;</a:t>
            </a:r>
          </a:p>
          <a:p>
            <a:pPr algn="just" fontAlgn="base">
              <a:spcBef>
                <a:spcPts val="1800"/>
              </a:spcBef>
            </a:pPr>
            <a:r>
              <a:rPr lang="ru-RU" sz="1700" dirty="0" smtClean="0">
                <a:latin typeface="Times New Roman" panose="02020603050405020304" pitchFamily="18" charset="0"/>
                <a:cs typeface="Times New Roman" panose="02020603050405020304" pitchFamily="18" charset="0"/>
              </a:rPr>
              <a:t>Размещались </a:t>
            </a:r>
            <a:r>
              <a:rPr lang="ru-RU" sz="1700" dirty="0">
                <a:latin typeface="Times New Roman" panose="02020603050405020304" pitchFamily="18" charset="0"/>
                <a:cs typeface="Times New Roman" panose="02020603050405020304" pitchFamily="18" charset="0"/>
              </a:rPr>
              <a:t>5 ед. </a:t>
            </a:r>
            <a:r>
              <a:rPr lang="ru-RU" sz="1700" dirty="0" err="1">
                <a:latin typeface="Times New Roman" panose="02020603050405020304" pitchFamily="18" charset="0"/>
                <a:cs typeface="Times New Roman" panose="02020603050405020304" pitchFamily="18" charset="0"/>
              </a:rPr>
              <a:t>скроллерного</a:t>
            </a:r>
            <a:r>
              <a:rPr lang="ru-RU" sz="1700" dirty="0">
                <a:latin typeface="Times New Roman" panose="02020603050405020304" pitchFamily="18" charset="0"/>
                <a:cs typeface="Times New Roman" panose="02020603050405020304" pitchFamily="18" charset="0"/>
              </a:rPr>
              <a:t> </a:t>
            </a:r>
            <a:r>
              <a:rPr lang="ru-RU" sz="1700" dirty="0" smtClean="0">
                <a:latin typeface="Times New Roman" panose="02020603050405020304" pitchFamily="18" charset="0"/>
                <a:cs typeface="Times New Roman" panose="02020603050405020304" pitchFamily="18" charset="0"/>
              </a:rPr>
              <a:t>полотна: </a:t>
            </a:r>
            <a:r>
              <a:rPr lang="ru-RU" sz="1700" dirty="0">
                <a:latin typeface="Times New Roman" panose="02020603050405020304" pitchFamily="18" charset="0"/>
                <a:cs typeface="Times New Roman" panose="02020603050405020304" pitchFamily="18" charset="0"/>
              </a:rPr>
              <a:t>1) по </a:t>
            </a:r>
            <a:r>
              <a:rPr lang="ru-RU" sz="1700" dirty="0" err="1">
                <a:latin typeface="Times New Roman" panose="02020603050405020304" pitchFamily="18" charset="0"/>
                <a:cs typeface="Times New Roman" panose="02020603050405020304" pitchFamily="18" charset="0"/>
              </a:rPr>
              <a:t>самозанятым</a:t>
            </a:r>
            <a:r>
              <a:rPr lang="ru-RU" sz="1700" dirty="0">
                <a:latin typeface="Times New Roman" panose="02020603050405020304" pitchFamily="18" charset="0"/>
                <a:cs typeface="Times New Roman" panose="02020603050405020304" pitchFamily="18" charset="0"/>
              </a:rPr>
              <a:t>; 2) по Центру «Мой бизнес» 3) по обучению ОПД 4) по имущественной поддержке 5) по предпринимательскому </a:t>
            </a:r>
            <a:r>
              <a:rPr lang="ru-RU" sz="1700" dirty="0" smtClean="0">
                <a:latin typeface="Times New Roman" panose="02020603050405020304" pitchFamily="18" charset="0"/>
                <a:cs typeface="Times New Roman" panose="02020603050405020304" pitchFamily="18" charset="0"/>
              </a:rPr>
              <a:t>форуму;</a:t>
            </a:r>
          </a:p>
          <a:p>
            <a:pPr algn="just" fontAlgn="base">
              <a:spcBef>
                <a:spcPts val="1800"/>
              </a:spcBef>
            </a:pPr>
            <a:r>
              <a:rPr lang="ru-RU" sz="1700" dirty="0" smtClean="0">
                <a:latin typeface="Times New Roman" panose="02020603050405020304" pitchFamily="18" charset="0"/>
                <a:cs typeface="Times New Roman" panose="02020603050405020304" pitchFamily="18" charset="0"/>
              </a:rPr>
              <a:t>Транслировались </a:t>
            </a:r>
            <a:r>
              <a:rPr lang="ru-RU" sz="1700" dirty="0">
                <a:latin typeface="Times New Roman" panose="02020603050405020304" pitchFamily="18" charset="0"/>
                <a:cs typeface="Times New Roman" panose="02020603050405020304" pitchFamily="18" charset="0"/>
              </a:rPr>
              <a:t>9 ед. видеороликов с: 1) </a:t>
            </a:r>
            <a:r>
              <a:rPr lang="ru-RU" sz="1700" dirty="0" err="1">
                <a:latin typeface="Times New Roman" panose="02020603050405020304" pitchFamily="18" charset="0"/>
                <a:cs typeface="Times New Roman" panose="02020603050405020304" pitchFamily="18" charset="0"/>
              </a:rPr>
              <a:t>Амбассадором</a:t>
            </a:r>
            <a:r>
              <a:rPr lang="ru-RU" sz="1700" dirty="0">
                <a:latin typeface="Times New Roman" panose="02020603050405020304" pitchFamily="18" charset="0"/>
                <a:cs typeface="Times New Roman" panose="02020603050405020304" pitchFamily="18" charset="0"/>
              </a:rPr>
              <a:t> Карповым Денисом; 2) </a:t>
            </a:r>
            <a:r>
              <a:rPr lang="ru-RU" sz="1700" dirty="0" err="1">
                <a:latin typeface="Times New Roman" panose="02020603050405020304" pitchFamily="18" charset="0"/>
                <a:cs typeface="Times New Roman" panose="02020603050405020304" pitchFamily="18" charset="0"/>
              </a:rPr>
              <a:t>Амбасссадором</a:t>
            </a:r>
            <a:r>
              <a:rPr lang="ru-RU" sz="1700" dirty="0">
                <a:latin typeface="Times New Roman" panose="02020603050405020304" pitchFamily="18" charset="0"/>
                <a:cs typeface="Times New Roman" panose="02020603050405020304" pitchFamily="18" charset="0"/>
              </a:rPr>
              <a:t> Комаровой Натальей 3) </a:t>
            </a:r>
            <a:r>
              <a:rPr lang="ru-RU" sz="1700" dirty="0" err="1">
                <a:latin typeface="Times New Roman" panose="02020603050405020304" pitchFamily="18" charset="0"/>
                <a:cs typeface="Times New Roman" panose="02020603050405020304" pitchFamily="18" charset="0"/>
              </a:rPr>
              <a:t>Амбассадором</a:t>
            </a:r>
            <a:r>
              <a:rPr lang="ru-RU" sz="1700" dirty="0">
                <a:latin typeface="Times New Roman" panose="02020603050405020304" pitchFamily="18" charset="0"/>
                <a:cs typeface="Times New Roman" panose="02020603050405020304" pitchFamily="18" charset="0"/>
              </a:rPr>
              <a:t> Лаптевой Лией 4) получателем услуг Центра МБ ООО «Мануфактура </a:t>
            </a:r>
            <a:r>
              <a:rPr lang="ru-RU" sz="1700" dirty="0" err="1">
                <a:latin typeface="Times New Roman" panose="02020603050405020304" pitchFamily="18" charset="0"/>
                <a:cs typeface="Times New Roman" panose="02020603050405020304" pitchFamily="18" charset="0"/>
              </a:rPr>
              <a:t>Корбут</a:t>
            </a:r>
            <a:r>
              <a:rPr lang="ru-RU" sz="1700" dirty="0">
                <a:latin typeface="Times New Roman" panose="02020603050405020304" pitchFamily="18" charset="0"/>
                <a:cs typeface="Times New Roman" panose="02020603050405020304" pitchFamily="18" charset="0"/>
              </a:rPr>
              <a:t>» 5) получателем услуг Центра МБ ООО «Алтай </a:t>
            </a:r>
            <a:r>
              <a:rPr lang="ru-RU" sz="1700" dirty="0" err="1">
                <a:latin typeface="Times New Roman" panose="02020603050405020304" pitchFamily="18" charset="0"/>
                <a:cs typeface="Times New Roman" panose="02020603050405020304" pitchFamily="18" charset="0"/>
              </a:rPr>
              <a:t>Пант</a:t>
            </a:r>
            <a:r>
              <a:rPr lang="ru-RU" sz="1700" dirty="0">
                <a:latin typeface="Times New Roman" panose="02020603050405020304" pitchFamily="18" charset="0"/>
                <a:cs typeface="Times New Roman" panose="02020603050405020304" pitchFamily="18" charset="0"/>
              </a:rPr>
              <a:t> </a:t>
            </a:r>
            <a:r>
              <a:rPr lang="ru-RU" sz="1700" dirty="0" err="1">
                <a:latin typeface="Times New Roman" panose="02020603050405020304" pitchFamily="18" charset="0"/>
                <a:cs typeface="Times New Roman" panose="02020603050405020304" pitchFamily="18" charset="0"/>
              </a:rPr>
              <a:t>Экопродукт</a:t>
            </a:r>
            <a:r>
              <a:rPr lang="ru-RU" sz="1700" dirty="0">
                <a:latin typeface="Times New Roman" panose="02020603050405020304" pitchFamily="18" charset="0"/>
                <a:cs typeface="Times New Roman" panose="02020603050405020304" pitchFamily="18" charset="0"/>
              </a:rPr>
              <a:t>» 6) получателем услуг Центра МБ ИП Назарова Т.В. 7) получателем услуг Центра МБ ИП Булатова Л.В. 8) получателем услуг Центра МБ ИП Нартов А.Э. 9) получателем услуг Центра МБ ИП Власенко М.П</a:t>
            </a:r>
            <a:r>
              <a:rPr lang="ru-RU" sz="1700" dirty="0" smtClean="0">
                <a:latin typeface="Times New Roman" panose="02020603050405020304" pitchFamily="18" charset="0"/>
                <a:cs typeface="Times New Roman" panose="02020603050405020304" pitchFamily="18" charset="0"/>
              </a:rPr>
              <a:t>.;</a:t>
            </a:r>
          </a:p>
          <a:p>
            <a:pPr algn="just" fontAlgn="base">
              <a:spcBef>
                <a:spcPts val="1800"/>
              </a:spcBef>
            </a:pPr>
            <a:r>
              <a:rPr lang="ru-RU" sz="1700" dirty="0">
                <a:latin typeface="Times New Roman" panose="02020603050405020304" pitchFamily="18" charset="0"/>
                <a:cs typeface="Times New Roman" panose="02020603050405020304" pitchFamily="18" charset="0"/>
              </a:rPr>
              <a:t>Т</a:t>
            </a:r>
            <a:r>
              <a:rPr lang="ru-RU" sz="1700" dirty="0" smtClean="0">
                <a:latin typeface="Times New Roman" panose="02020603050405020304" pitchFamily="18" charset="0"/>
                <a:cs typeface="Times New Roman" panose="02020603050405020304" pitchFamily="18" charset="0"/>
              </a:rPr>
              <a:t>ранслирование </a:t>
            </a:r>
            <a:r>
              <a:rPr lang="ru-RU" sz="1700" dirty="0">
                <a:latin typeface="Times New Roman" panose="02020603050405020304" pitchFamily="18" charset="0"/>
                <a:cs typeface="Times New Roman" panose="02020603050405020304" pitchFamily="18" charset="0"/>
              </a:rPr>
              <a:t>1 ед. </a:t>
            </a:r>
            <a:r>
              <a:rPr lang="ru-RU" sz="1700" dirty="0" err="1">
                <a:latin typeface="Times New Roman" panose="02020603050405020304" pitchFamily="18" charset="0"/>
                <a:cs typeface="Times New Roman" panose="02020603050405020304" pitchFamily="18" charset="0"/>
              </a:rPr>
              <a:t>аудиоролика</a:t>
            </a:r>
            <a:r>
              <a:rPr lang="ru-RU" sz="1700" dirty="0">
                <a:latin typeface="Times New Roman" panose="02020603050405020304" pitchFamily="18" charset="0"/>
                <a:cs typeface="Times New Roman" panose="02020603050405020304" pitchFamily="18" charset="0"/>
              </a:rPr>
              <a:t> о </a:t>
            </a:r>
            <a:r>
              <a:rPr lang="ru-RU" sz="1700" dirty="0" smtClean="0">
                <a:latin typeface="Times New Roman" panose="02020603050405020304" pitchFamily="18" charset="0"/>
                <a:cs typeface="Times New Roman" panose="02020603050405020304" pitchFamily="18" charset="0"/>
              </a:rPr>
              <a:t>проекте;</a:t>
            </a:r>
          </a:p>
          <a:p>
            <a:pPr algn="just" fontAlgn="base">
              <a:spcBef>
                <a:spcPts val="1800"/>
              </a:spcBef>
            </a:pPr>
            <a:r>
              <a:rPr lang="ru-RU" sz="1700" dirty="0">
                <a:latin typeface="Times New Roman" panose="02020603050405020304" pitchFamily="18" charset="0"/>
                <a:cs typeface="Times New Roman" panose="02020603050405020304" pitchFamily="18" charset="0"/>
              </a:rPr>
              <a:t>Изготовление и тиражирование 4 ед. новостных репортажей: 1) Бесплатное </a:t>
            </a:r>
            <a:r>
              <a:rPr lang="ru-RU" sz="1700" dirty="0" err="1">
                <a:latin typeface="Times New Roman" panose="02020603050405020304" pitchFamily="18" charset="0"/>
                <a:cs typeface="Times New Roman" panose="02020603050405020304" pitchFamily="18" charset="0"/>
              </a:rPr>
              <a:t>профобучение</a:t>
            </a:r>
            <a:r>
              <a:rPr lang="ru-RU" sz="1700" dirty="0">
                <a:latin typeface="Times New Roman" panose="02020603050405020304" pitchFamily="18" charset="0"/>
                <a:cs typeface="Times New Roman" panose="02020603050405020304" pitchFamily="18" charset="0"/>
              </a:rPr>
              <a:t> сотрудников СМСП 2) Льготная аренда ЦКПО 3) бесплатная классификация гостиниц 4) бесплатная сертификация продукций </a:t>
            </a:r>
            <a:r>
              <a:rPr lang="ru-RU" sz="1700" dirty="0" smtClean="0">
                <a:latin typeface="Times New Roman" panose="02020603050405020304" pitchFamily="18" charset="0"/>
                <a:cs typeface="Times New Roman" panose="02020603050405020304" pitchFamily="18" charset="0"/>
              </a:rPr>
              <a:t>СМСП;</a:t>
            </a:r>
          </a:p>
          <a:p>
            <a:pPr algn="just" fontAlgn="base">
              <a:spcBef>
                <a:spcPts val="1800"/>
              </a:spcBef>
            </a:pPr>
            <a:endParaRPr lang="ru-RU" dirty="0" smtClean="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19370" y="-1137057"/>
            <a:ext cx="3790733" cy="8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79" dirty="0"/>
              <a:t>Иконки на каждый буллит</a:t>
            </a:r>
          </a:p>
        </p:txBody>
      </p:sp>
      <p:grpSp>
        <p:nvGrpSpPr>
          <p:cNvPr id="14" name="Группа 13"/>
          <p:cNvGrpSpPr/>
          <p:nvPr/>
        </p:nvGrpSpPr>
        <p:grpSpPr>
          <a:xfrm>
            <a:off x="63808" y="888177"/>
            <a:ext cx="586016" cy="568719"/>
            <a:chOff x="837097" y="1439863"/>
            <a:chExt cx="832866" cy="832866"/>
          </a:xfrm>
        </p:grpSpPr>
        <p:sp>
          <p:nvSpPr>
            <p:cNvPr id="23" name="Овал 22"/>
            <p:cNvSpPr/>
            <p:nvPr/>
          </p:nvSpPr>
          <p:spPr>
            <a:xfrm>
              <a:off x="837097" y="1439863"/>
              <a:ext cx="832866" cy="832866"/>
            </a:xfrm>
            <a:prstGeom prst="ellipse">
              <a:avLst/>
            </a:prstGeom>
            <a:solidFill>
              <a:srgbClr val="F8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p:cNvPicPr>
              <a:picLocks noChangeAspect="1"/>
            </p:cNvPicPr>
            <p:nvPr/>
          </p:nvPicPr>
          <p:blipFill>
            <a:blip r:embed="rId4"/>
            <a:stretch>
              <a:fillRect/>
            </a:stretch>
          </p:blipFill>
          <p:spPr>
            <a:xfrm>
              <a:off x="952444" y="1561211"/>
              <a:ext cx="604097" cy="604434"/>
            </a:xfrm>
            <a:prstGeom prst="rect">
              <a:avLst/>
            </a:prstGeom>
          </p:spPr>
        </p:pic>
      </p:grpSp>
      <p:grpSp>
        <p:nvGrpSpPr>
          <p:cNvPr id="4" name="Группа 3"/>
          <p:cNvGrpSpPr/>
          <p:nvPr/>
        </p:nvGrpSpPr>
        <p:grpSpPr>
          <a:xfrm>
            <a:off x="59148" y="1511547"/>
            <a:ext cx="595335" cy="465724"/>
            <a:chOff x="837097" y="4487863"/>
            <a:chExt cx="832866" cy="832866"/>
          </a:xfrm>
        </p:grpSpPr>
        <p:sp>
          <p:nvSpPr>
            <p:cNvPr id="16" name="Овал 15"/>
            <p:cNvSpPr/>
            <p:nvPr/>
          </p:nvSpPr>
          <p:spPr>
            <a:xfrm>
              <a:off x="837097" y="4487863"/>
              <a:ext cx="832866" cy="832866"/>
            </a:xfrm>
            <a:prstGeom prst="ellipse">
              <a:avLst/>
            </a:prstGeom>
            <a:solidFill>
              <a:srgbClr val="F8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 name="Рисунок 27"/>
            <p:cNvPicPr>
              <a:picLocks noChangeAspect="1"/>
            </p:cNvPicPr>
            <p:nvPr/>
          </p:nvPicPr>
          <p:blipFill>
            <a:blip r:embed="rId5"/>
            <a:stretch>
              <a:fillRect/>
            </a:stretch>
          </p:blipFill>
          <p:spPr>
            <a:xfrm>
              <a:off x="990542" y="4558867"/>
              <a:ext cx="566954" cy="637709"/>
            </a:xfrm>
            <a:prstGeom prst="rect">
              <a:avLst/>
            </a:prstGeom>
          </p:spPr>
        </p:pic>
      </p:grpSp>
      <p:pic>
        <p:nvPicPr>
          <p:cNvPr id="5" name="Рисунок 4"/>
          <p:cNvPicPr>
            <a:picLocks noChangeAspect="1"/>
          </p:cNvPicPr>
          <p:nvPr/>
        </p:nvPicPr>
        <p:blipFill>
          <a:blip r:embed="rId6"/>
          <a:stretch>
            <a:fillRect/>
          </a:stretch>
        </p:blipFill>
        <p:spPr>
          <a:xfrm>
            <a:off x="131018" y="2056678"/>
            <a:ext cx="522653" cy="522653"/>
          </a:xfrm>
          <a:prstGeom prst="rect">
            <a:avLst/>
          </a:prstGeom>
        </p:spPr>
      </p:pic>
      <p:pic>
        <p:nvPicPr>
          <p:cNvPr id="8" name="Рисунок 7"/>
          <p:cNvPicPr>
            <a:picLocks noChangeAspect="1"/>
          </p:cNvPicPr>
          <p:nvPr/>
        </p:nvPicPr>
        <p:blipFill>
          <a:blip r:embed="rId7"/>
          <a:stretch>
            <a:fillRect/>
          </a:stretch>
        </p:blipFill>
        <p:spPr>
          <a:xfrm>
            <a:off x="158134" y="3255659"/>
            <a:ext cx="522653" cy="522653"/>
          </a:xfrm>
          <a:prstGeom prst="rect">
            <a:avLst/>
          </a:prstGeom>
        </p:spPr>
      </p:pic>
      <p:pic>
        <p:nvPicPr>
          <p:cNvPr id="19" name="Рисунок 18"/>
          <p:cNvPicPr>
            <a:picLocks noChangeAspect="1"/>
          </p:cNvPicPr>
          <p:nvPr/>
        </p:nvPicPr>
        <p:blipFill>
          <a:blip r:embed="rId7"/>
          <a:stretch>
            <a:fillRect/>
          </a:stretch>
        </p:blipFill>
        <p:spPr>
          <a:xfrm>
            <a:off x="170962" y="4005150"/>
            <a:ext cx="522653" cy="522653"/>
          </a:xfrm>
          <a:prstGeom prst="rect">
            <a:avLst/>
          </a:prstGeom>
        </p:spPr>
      </p:pic>
      <p:pic>
        <p:nvPicPr>
          <p:cNvPr id="9" name="Рисунок 8"/>
          <p:cNvPicPr>
            <a:picLocks noChangeAspect="1"/>
          </p:cNvPicPr>
          <p:nvPr/>
        </p:nvPicPr>
        <p:blipFill>
          <a:blip r:embed="rId8"/>
          <a:stretch>
            <a:fillRect/>
          </a:stretch>
        </p:blipFill>
        <p:spPr>
          <a:xfrm>
            <a:off x="133241" y="6004433"/>
            <a:ext cx="518205" cy="524301"/>
          </a:xfrm>
          <a:prstGeom prst="rect">
            <a:avLst/>
          </a:prstGeom>
        </p:spPr>
      </p:pic>
      <p:pic>
        <p:nvPicPr>
          <p:cNvPr id="11" name="Рисунок 10"/>
          <p:cNvPicPr>
            <a:picLocks noChangeAspect="1"/>
          </p:cNvPicPr>
          <p:nvPr/>
        </p:nvPicPr>
        <p:blipFill>
          <a:blip r:embed="rId9"/>
          <a:stretch>
            <a:fillRect/>
          </a:stretch>
        </p:blipFill>
        <p:spPr>
          <a:xfrm>
            <a:off x="109104" y="5402373"/>
            <a:ext cx="597460" cy="463336"/>
          </a:xfrm>
          <a:prstGeom prst="rect">
            <a:avLst/>
          </a:prstGeom>
        </p:spPr>
      </p:pic>
    </p:spTree>
    <p:extLst>
      <p:ext uri="{BB962C8B-B14F-4D97-AF65-F5344CB8AC3E}">
        <p14:creationId xmlns:p14="http://schemas.microsoft.com/office/powerpoint/2010/main" val="2296305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37492" y="485729"/>
            <a:ext cx="8738401" cy="827919"/>
          </a:xfrm>
          <a:prstGeom prst="rect">
            <a:avLst/>
          </a:prstGeom>
          <a:noFill/>
        </p:spPr>
        <p:txBody>
          <a:bodyPr wrap="square" rtlCol="0">
            <a:spAutoFit/>
          </a:bodyPr>
          <a:lstStyle/>
          <a:p>
            <a:pPr>
              <a:lnSpc>
                <a:spcPct val="85000"/>
              </a:lnSpc>
              <a:defRPr/>
            </a:pPr>
            <a:r>
              <a:rPr lang="ru-RU" sz="2800" dirty="0">
                <a:solidFill>
                  <a:srgbClr val="562212"/>
                </a:solidFill>
                <a:latin typeface="Arial Black" panose="020B0A04020102020204" pitchFamily="34" charset="0"/>
                <a:ea typeface="Roboto Black" panose="02000000000000000000" pitchFamily="2" charset="0"/>
              </a:rPr>
              <a:t>Комплекс мероприятий по вовлечению в предпринимательскую деятельность:</a:t>
            </a:r>
          </a:p>
        </p:txBody>
      </p:sp>
      <p:graphicFrame>
        <p:nvGraphicFramePr>
          <p:cNvPr id="6" name="Таблица 5"/>
          <p:cNvGraphicFramePr>
            <a:graphicFrameLocks noGrp="1"/>
          </p:cNvGraphicFramePr>
          <p:nvPr>
            <p:extLst>
              <p:ext uri="{D42A27DB-BD31-4B8C-83A1-F6EECF244321}">
                <p14:modId xmlns:p14="http://schemas.microsoft.com/office/powerpoint/2010/main" val="462602557"/>
              </p:ext>
            </p:extLst>
          </p:nvPr>
        </p:nvGraphicFramePr>
        <p:xfrm>
          <a:off x="298764" y="1313648"/>
          <a:ext cx="10239470" cy="6177200"/>
        </p:xfrm>
        <a:graphic>
          <a:graphicData uri="http://schemas.openxmlformats.org/drawingml/2006/table">
            <a:tbl>
              <a:tblPr firstRow="1" firstCol="1" bandRow="1">
                <a:tableStyleId>{3B4B98B0-60AC-42C2-AFA5-B58CD77FA1E5}</a:tableStyleId>
              </a:tblPr>
              <a:tblGrid>
                <a:gridCol w="2655449">
                  <a:extLst>
                    <a:ext uri="{9D8B030D-6E8A-4147-A177-3AD203B41FA5}">
                      <a16:colId xmlns:a16="http://schemas.microsoft.com/office/drawing/2014/main" xmlns="" val="20000"/>
                    </a:ext>
                  </a:extLst>
                </a:gridCol>
                <a:gridCol w="7584021">
                  <a:extLst>
                    <a:ext uri="{9D8B030D-6E8A-4147-A177-3AD203B41FA5}">
                      <a16:colId xmlns:a16="http://schemas.microsoft.com/office/drawing/2014/main" xmlns="" val="20001"/>
                    </a:ext>
                  </a:extLst>
                </a:gridCol>
              </a:tblGrid>
              <a:tr h="406510">
                <a:tc>
                  <a:txBody>
                    <a:bodyPr/>
                    <a:lstStyle/>
                    <a:p>
                      <a:pPr algn="ctr">
                        <a:lnSpc>
                          <a:spcPct val="115000"/>
                        </a:lnSpc>
                        <a:spcAft>
                          <a:spcPts val="0"/>
                        </a:spcAft>
                      </a:pPr>
                      <a:r>
                        <a:rPr lang="ru-RU" sz="1400" dirty="0">
                          <a:effectLst/>
                          <a:latin typeface="Arial" panose="020B0604020202020204" pitchFamily="34" charset="0"/>
                          <a:cs typeface="Arial" panose="020B0604020202020204" pitchFamily="34" charset="0"/>
                        </a:rPr>
                        <a:t>Формат</a:t>
                      </a:r>
                      <a:endParaRPr lang="ru-RU" sz="1400" dirty="0">
                        <a:solidFill>
                          <a:schemeClr val="bg2">
                            <a:lumMod val="10000"/>
                          </a:schemeClr>
                        </a:solidFill>
                        <a:effectLst/>
                        <a:latin typeface="Arial" panose="020B0604020202020204" pitchFamily="34" charset="0"/>
                        <a:ea typeface="Calibri"/>
                        <a:cs typeface="Arial" panose="020B0604020202020204" pitchFamily="34" charset="0"/>
                      </a:endParaRPr>
                    </a:p>
                  </a:txBody>
                  <a:tcPr>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rgbClr val="F7F2E5"/>
                    </a:solidFill>
                  </a:tcPr>
                </a:tc>
                <a:tc>
                  <a:txBody>
                    <a:bodyPr/>
                    <a:lstStyle/>
                    <a:p>
                      <a:pPr algn="ctr">
                        <a:lnSpc>
                          <a:spcPct val="115000"/>
                        </a:lnSpc>
                        <a:spcAft>
                          <a:spcPts val="0"/>
                        </a:spcAft>
                      </a:pPr>
                      <a:r>
                        <a:rPr lang="ru-RU" sz="1400" dirty="0">
                          <a:effectLst/>
                          <a:latin typeface="Arial" panose="020B0604020202020204" pitchFamily="34" charset="0"/>
                          <a:cs typeface="Arial" panose="020B0604020202020204" pitchFamily="34" charset="0"/>
                        </a:rPr>
                        <a:t>Описание</a:t>
                      </a:r>
                      <a:endParaRPr lang="ru-RU" sz="1400" dirty="0">
                        <a:solidFill>
                          <a:schemeClr val="bg2">
                            <a:lumMod val="10000"/>
                          </a:schemeClr>
                        </a:solidFill>
                        <a:effectLst/>
                        <a:latin typeface="Arial" panose="020B0604020202020204" pitchFamily="34" charset="0"/>
                        <a:ea typeface="Calibri"/>
                        <a:cs typeface="Arial" panose="020B0604020202020204" pitchFamily="34" charset="0"/>
                      </a:endParaRPr>
                    </a:p>
                  </a:txBody>
                  <a:tcPr>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rgbClr val="F7F2E5"/>
                    </a:solidFill>
                  </a:tcPr>
                </a:tc>
                <a:extLst>
                  <a:ext uri="{0D108BD9-81ED-4DB2-BD59-A6C34878D82A}">
                    <a16:rowId xmlns:a16="http://schemas.microsoft.com/office/drawing/2014/main" xmlns="" val="10000"/>
                  </a:ext>
                </a:extLst>
              </a:tr>
              <a:tr h="5028857">
                <a:tc>
                  <a:txBody>
                    <a:bodyPr/>
                    <a:lstStyle/>
                    <a:p>
                      <a:pPr>
                        <a:lnSpc>
                          <a:spcPct val="100000"/>
                        </a:lnSpc>
                        <a:spcAft>
                          <a:spcPts val="0"/>
                        </a:spcAft>
                      </a:pPr>
                      <a:r>
                        <a:rPr lang="ru-RU" sz="1800" baseline="0" dirty="0" smtClean="0">
                          <a:effectLst/>
                          <a:latin typeface="Times New Roman" panose="02020603050405020304" pitchFamily="18" charset="0"/>
                          <a:cs typeface="Times New Roman" panose="02020603050405020304" pitchFamily="18" charset="0"/>
                        </a:rPr>
                        <a:t>1. Тестирование на предпринимательские способности</a:t>
                      </a:r>
                    </a:p>
                    <a:p>
                      <a:pPr>
                        <a:lnSpc>
                          <a:spcPct val="100000"/>
                        </a:lnSpc>
                        <a:spcAft>
                          <a:spcPts val="0"/>
                        </a:spcAft>
                      </a:pPr>
                      <a:r>
                        <a:rPr lang="ru-RU" sz="1800" baseline="0" dirty="0" smtClean="0">
                          <a:effectLst/>
                          <a:latin typeface="Times New Roman" panose="02020603050405020304" pitchFamily="18" charset="0"/>
                          <a:cs typeface="Times New Roman" panose="02020603050405020304" pitchFamily="18" charset="0"/>
                        </a:rPr>
                        <a:t>2. Экспертная сессия</a:t>
                      </a:r>
                    </a:p>
                    <a:p>
                      <a:pPr>
                        <a:lnSpc>
                          <a:spcPct val="100000"/>
                        </a:lnSpc>
                        <a:spcAft>
                          <a:spcPts val="0"/>
                        </a:spcAft>
                      </a:pPr>
                      <a:endParaRPr lang="ru-RU" sz="1800" baseline="0" dirty="0" smtClean="0">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800" baseline="0" dirty="0" smtClean="0">
                          <a:effectLst/>
                          <a:latin typeface="Times New Roman" panose="02020603050405020304" pitchFamily="18" charset="0"/>
                          <a:cs typeface="Times New Roman" panose="02020603050405020304" pitchFamily="18" charset="0"/>
                        </a:rPr>
                        <a:t>3. Конкурс бизнес-идей</a:t>
                      </a:r>
                    </a:p>
                    <a:p>
                      <a:pPr>
                        <a:lnSpc>
                          <a:spcPct val="100000"/>
                        </a:lnSpc>
                        <a:spcAft>
                          <a:spcPts val="0"/>
                        </a:spcAft>
                      </a:pPr>
                      <a:endParaRPr lang="ru-RU" sz="1800" baseline="0" dirty="0" smtClean="0">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800" baseline="0" dirty="0" smtClean="0">
                          <a:effectLst/>
                          <a:latin typeface="Times New Roman" panose="02020603050405020304" pitchFamily="18" charset="0"/>
                          <a:cs typeface="Times New Roman" panose="02020603050405020304" pitchFamily="18" charset="0"/>
                        </a:rPr>
                        <a:t>4. Программы и проекты, направленные на вовлечение школьников</a:t>
                      </a:r>
                    </a:p>
                    <a:p>
                      <a:pPr>
                        <a:lnSpc>
                          <a:spcPct val="100000"/>
                        </a:lnSpc>
                        <a:spcAft>
                          <a:spcPts val="0"/>
                        </a:spcAft>
                      </a:pPr>
                      <a:r>
                        <a:rPr lang="ru-RU" sz="1800" baseline="0" dirty="0" smtClean="0">
                          <a:effectLst/>
                          <a:latin typeface="Times New Roman" panose="02020603050405020304" pitchFamily="18" charset="0"/>
                          <a:cs typeface="Times New Roman" panose="02020603050405020304" pitchFamily="18" charset="0"/>
                        </a:rPr>
                        <a:t>4.1 Деловая игра, конкурс по предпринимательству и тематическая смена</a:t>
                      </a:r>
                    </a:p>
                    <a:p>
                      <a:pPr>
                        <a:lnSpc>
                          <a:spcPct val="100000"/>
                        </a:lnSpc>
                        <a:spcAft>
                          <a:spcPts val="0"/>
                        </a:spcAft>
                      </a:pPr>
                      <a:endParaRPr lang="ru-RU" sz="1800" baseline="0" dirty="0" smtClean="0">
                        <a:effectLst/>
                        <a:latin typeface="Times New Roman" panose="02020603050405020304" pitchFamily="18" charset="0"/>
                        <a:cs typeface="Times New Roman" panose="02020603050405020304" pitchFamily="18" charset="0"/>
                      </a:endParaRPr>
                    </a:p>
                    <a:p>
                      <a:pPr>
                        <a:lnSpc>
                          <a:spcPct val="100000"/>
                        </a:lnSpc>
                        <a:spcAft>
                          <a:spcPts val="0"/>
                        </a:spcAft>
                      </a:pPr>
                      <a:r>
                        <a:rPr lang="ru-RU" sz="1800" baseline="0" dirty="0" smtClean="0">
                          <a:effectLst/>
                          <a:latin typeface="Times New Roman" panose="02020603050405020304" pitchFamily="18" charset="0"/>
                          <a:cs typeface="Times New Roman" panose="02020603050405020304" pitchFamily="18" charset="0"/>
                        </a:rPr>
                        <a:t>5. Программа по наставничеству</a:t>
                      </a: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ru-RU" sz="1800" dirty="0" smtClean="0">
                          <a:solidFill>
                            <a:srgbClr val="ED5338"/>
                          </a:solidFill>
                          <a:effectLst/>
                          <a:latin typeface="Times New Roman" panose="02020603050405020304" pitchFamily="18" charset="0"/>
                          <a:cs typeface="Times New Roman" panose="02020603050405020304" pitchFamily="18" charset="0"/>
                        </a:rPr>
                        <a:t>-850 жителей Республики Алтай прошли онлайн тестирование из всех муниципальных образований;</a:t>
                      </a:r>
                    </a:p>
                    <a:p>
                      <a:pPr marL="0" marR="0" indent="0" algn="just" defTabSz="457200" rtl="0" eaLnBrk="1" fontAlgn="auto" latinLnBrk="0" hangingPunct="1">
                        <a:lnSpc>
                          <a:spcPct val="115000"/>
                        </a:lnSpc>
                        <a:spcBef>
                          <a:spcPts val="0"/>
                        </a:spcBef>
                        <a:spcAft>
                          <a:spcPts val="0"/>
                        </a:spcAft>
                        <a:buClrTx/>
                        <a:buSzTx/>
                        <a:buFontTx/>
                        <a:buNone/>
                        <a:tabLst/>
                        <a:defRPr/>
                      </a:pPr>
                      <a:endParaRPr lang="ru-RU" sz="1800" baseline="0" dirty="0" smtClean="0">
                        <a:solidFill>
                          <a:srgbClr val="ED5338"/>
                        </a:solidFill>
                        <a:effectLst/>
                        <a:latin typeface="Times New Roman" panose="02020603050405020304" pitchFamily="18" charset="0"/>
                        <a:cs typeface="Times New Roman" panose="02020603050405020304" pitchFamily="18" charset="0"/>
                      </a:endParaRPr>
                    </a:p>
                    <a:p>
                      <a:pPr marL="0" marR="0" indent="0" algn="just" defTabSz="457200" rtl="0" eaLnBrk="1" fontAlgn="auto" latinLnBrk="0" hangingPunct="1">
                        <a:lnSpc>
                          <a:spcPct val="115000"/>
                        </a:lnSpc>
                        <a:spcBef>
                          <a:spcPts val="0"/>
                        </a:spcBef>
                        <a:spcAft>
                          <a:spcPts val="0"/>
                        </a:spcAft>
                        <a:buClrTx/>
                        <a:buSzTx/>
                        <a:buFontTx/>
                        <a:buNone/>
                        <a:tabLst/>
                        <a:defRPr/>
                      </a:pPr>
                      <a:r>
                        <a:rPr lang="ru-RU" sz="1800" baseline="0" dirty="0" smtClean="0">
                          <a:solidFill>
                            <a:srgbClr val="ED5338"/>
                          </a:solidFill>
                          <a:effectLst/>
                          <a:latin typeface="Times New Roman" panose="02020603050405020304" pitchFamily="18" charset="0"/>
                          <a:cs typeface="Times New Roman" panose="02020603050405020304" pitchFamily="18" charset="0"/>
                        </a:rPr>
                        <a:t>-Обсуждались </a:t>
                      </a:r>
                      <a:r>
                        <a:rPr lang="ru-RU" sz="1800" dirty="0" smtClean="0">
                          <a:solidFill>
                            <a:srgbClr val="ED5338"/>
                          </a:solidFill>
                          <a:effectLst/>
                          <a:latin typeface="Times New Roman" panose="02020603050405020304" pitchFamily="18" charset="0"/>
                          <a:cs typeface="Times New Roman" panose="02020603050405020304" pitchFamily="18" charset="0"/>
                        </a:rPr>
                        <a:t>актуальные бизнес-темы, приняли участие 7 человек;</a:t>
                      </a:r>
                    </a:p>
                    <a:p>
                      <a:pPr marL="0" marR="0" indent="0" algn="just" defTabSz="457200" rtl="0" eaLnBrk="1" fontAlgn="auto" latinLnBrk="0" hangingPunct="1">
                        <a:lnSpc>
                          <a:spcPct val="115000"/>
                        </a:lnSpc>
                        <a:spcBef>
                          <a:spcPts val="0"/>
                        </a:spcBef>
                        <a:spcAft>
                          <a:spcPts val="0"/>
                        </a:spcAft>
                        <a:buClrTx/>
                        <a:buSzTx/>
                        <a:buFontTx/>
                        <a:buNone/>
                        <a:tabLst/>
                        <a:defRPr/>
                      </a:pPr>
                      <a:r>
                        <a:rPr lang="ru-RU" sz="1800" dirty="0" smtClean="0">
                          <a:solidFill>
                            <a:srgbClr val="ED5338"/>
                          </a:solidFill>
                          <a:effectLst/>
                          <a:latin typeface="Times New Roman" panose="02020603050405020304" pitchFamily="18" charset="0"/>
                          <a:cs typeface="Times New Roman" panose="02020603050405020304" pitchFamily="18" charset="0"/>
                        </a:rPr>
                        <a:t>-Участвовали 10 человек, успешно прошедших тестирование и защищали</a:t>
                      </a:r>
                      <a:r>
                        <a:rPr lang="ru-RU" sz="1800" baseline="0" dirty="0" smtClean="0">
                          <a:solidFill>
                            <a:srgbClr val="ED5338"/>
                          </a:solidFill>
                          <a:effectLst/>
                          <a:latin typeface="Times New Roman" panose="02020603050405020304" pitchFamily="18" charset="0"/>
                          <a:cs typeface="Times New Roman" panose="02020603050405020304" pitchFamily="18" charset="0"/>
                        </a:rPr>
                        <a:t> свой проект, по итогам 3 победителей были награждены памятными призами;</a:t>
                      </a:r>
                    </a:p>
                    <a:p>
                      <a:pPr marL="0" marR="0" indent="0" algn="just" defTabSz="457200" rtl="0" eaLnBrk="1" fontAlgn="auto" latinLnBrk="0" hangingPunct="1">
                        <a:lnSpc>
                          <a:spcPct val="115000"/>
                        </a:lnSpc>
                        <a:spcBef>
                          <a:spcPts val="0"/>
                        </a:spcBef>
                        <a:spcAft>
                          <a:spcPts val="0"/>
                        </a:spcAft>
                        <a:buClrTx/>
                        <a:buSzTx/>
                        <a:buFontTx/>
                        <a:buNone/>
                        <a:tabLst/>
                        <a:defRPr/>
                      </a:pPr>
                      <a:r>
                        <a:rPr lang="ru-RU" sz="1800" dirty="0" smtClean="0">
                          <a:solidFill>
                            <a:srgbClr val="ED5338"/>
                          </a:solidFill>
                          <a:effectLst/>
                          <a:latin typeface="Times New Roman" panose="02020603050405020304" pitchFamily="18" charset="0"/>
                          <a:cs typeface="Times New Roman" panose="02020603050405020304" pitchFamily="18" charset="0"/>
                        </a:rPr>
                        <a:t>-Проведены открытые уроки и обучающая программа с</a:t>
                      </a:r>
                      <a:r>
                        <a:rPr lang="ru-RU" sz="1800" baseline="0" dirty="0" smtClean="0">
                          <a:solidFill>
                            <a:srgbClr val="ED5338"/>
                          </a:solidFill>
                          <a:effectLst/>
                          <a:latin typeface="Times New Roman" panose="02020603050405020304" pitchFamily="18" charset="0"/>
                          <a:cs typeface="Times New Roman" panose="02020603050405020304" pitchFamily="18" charset="0"/>
                        </a:rPr>
                        <a:t> участием 400 школьников из 6 муниципальных образований РА;</a:t>
                      </a:r>
                    </a:p>
                    <a:p>
                      <a:pPr marL="0" marR="0" indent="0" algn="just" defTabSz="457200" rtl="0" eaLnBrk="1" fontAlgn="auto" latinLnBrk="0" hangingPunct="1">
                        <a:lnSpc>
                          <a:spcPct val="115000"/>
                        </a:lnSpc>
                        <a:spcBef>
                          <a:spcPts val="0"/>
                        </a:spcBef>
                        <a:spcAft>
                          <a:spcPts val="0"/>
                        </a:spcAft>
                        <a:buClrTx/>
                        <a:buSzTx/>
                        <a:buFontTx/>
                        <a:buNone/>
                        <a:tabLst/>
                        <a:defRPr/>
                      </a:pPr>
                      <a:endParaRPr lang="ru-RU" sz="1800" baseline="0" dirty="0" smtClean="0">
                        <a:solidFill>
                          <a:srgbClr val="ED5338"/>
                        </a:solidFill>
                        <a:effectLst/>
                        <a:latin typeface="Times New Roman" panose="02020603050405020304" pitchFamily="18" charset="0"/>
                        <a:cs typeface="Times New Roman" panose="02020603050405020304" pitchFamily="18" charset="0"/>
                      </a:endParaRPr>
                    </a:p>
                    <a:p>
                      <a:pPr marL="0" marR="0" indent="0" algn="just" defTabSz="457200" rtl="0" eaLnBrk="1" fontAlgn="auto" latinLnBrk="0" hangingPunct="1">
                        <a:lnSpc>
                          <a:spcPct val="115000"/>
                        </a:lnSpc>
                        <a:spcBef>
                          <a:spcPts val="0"/>
                        </a:spcBef>
                        <a:spcAft>
                          <a:spcPts val="0"/>
                        </a:spcAft>
                        <a:buClrTx/>
                        <a:buSzTx/>
                        <a:buFontTx/>
                        <a:buNone/>
                        <a:tabLst/>
                        <a:defRPr/>
                      </a:pPr>
                      <a:endParaRPr lang="ru-RU" sz="1800" baseline="0" dirty="0" smtClean="0">
                        <a:solidFill>
                          <a:srgbClr val="ED5338"/>
                        </a:solidFill>
                        <a:effectLst/>
                        <a:latin typeface="Times New Roman" panose="02020603050405020304" pitchFamily="18" charset="0"/>
                        <a:cs typeface="Times New Roman" panose="02020603050405020304" pitchFamily="18" charset="0"/>
                      </a:endParaRPr>
                    </a:p>
                    <a:p>
                      <a:pPr marL="0" marR="0" indent="0" algn="just" defTabSz="457200" rtl="0" eaLnBrk="1" fontAlgn="auto" latinLnBrk="0" hangingPunct="1">
                        <a:lnSpc>
                          <a:spcPct val="115000"/>
                        </a:lnSpc>
                        <a:spcBef>
                          <a:spcPts val="0"/>
                        </a:spcBef>
                        <a:spcAft>
                          <a:spcPts val="0"/>
                        </a:spcAft>
                        <a:buClrTx/>
                        <a:buSzTx/>
                        <a:buFontTx/>
                        <a:buNone/>
                        <a:tabLst/>
                        <a:defRPr/>
                      </a:pPr>
                      <a:r>
                        <a:rPr lang="ru-RU" sz="1800" dirty="0" smtClean="0">
                          <a:solidFill>
                            <a:srgbClr val="ED5338"/>
                          </a:solidFill>
                          <a:effectLst/>
                          <a:latin typeface="Times New Roman" panose="02020603050405020304" pitchFamily="18" charset="0"/>
                          <a:cs typeface="Times New Roman" panose="02020603050405020304" pitchFamily="18" charset="0"/>
                        </a:rPr>
                        <a:t>-24 школьников из 6 муниципальных образований РА приняли участие в мероприятиях</a:t>
                      </a:r>
                      <a:r>
                        <a:rPr lang="ru-RU" sz="1800" baseline="0" dirty="0" smtClean="0">
                          <a:solidFill>
                            <a:srgbClr val="ED5338"/>
                          </a:solidFill>
                          <a:effectLst/>
                          <a:latin typeface="Times New Roman" panose="02020603050405020304" pitchFamily="18" charset="0"/>
                          <a:cs typeface="Times New Roman" panose="02020603050405020304" pitchFamily="18" charset="0"/>
                        </a:rPr>
                        <a:t> и</a:t>
                      </a:r>
                      <a:r>
                        <a:rPr lang="ru-RU" sz="1800" dirty="0" smtClean="0">
                          <a:solidFill>
                            <a:srgbClr val="ED5338"/>
                          </a:solidFill>
                          <a:effectLst/>
                          <a:latin typeface="Times New Roman" panose="02020603050405020304" pitchFamily="18" charset="0"/>
                          <a:cs typeface="Times New Roman" panose="02020603050405020304" pitchFamily="18" charset="0"/>
                        </a:rPr>
                        <a:t> </a:t>
                      </a:r>
                      <a:r>
                        <a:rPr lang="ru-RU" sz="1984" kern="1200" dirty="0" smtClean="0">
                          <a:solidFill>
                            <a:srgbClr val="ED5338"/>
                          </a:solidFill>
                          <a:effectLst/>
                          <a:latin typeface="Times New Roman" panose="02020603050405020304" pitchFamily="18" charset="0"/>
                          <a:ea typeface="+mn-ea"/>
                          <a:cs typeface="Times New Roman" panose="02020603050405020304" pitchFamily="18" charset="0"/>
                        </a:rPr>
                        <a:t>были награждены дипломами и памятными призами, а в ходе</a:t>
                      </a:r>
                      <a:r>
                        <a:rPr lang="ru-RU" sz="1984" kern="1200" baseline="0" dirty="0" smtClean="0">
                          <a:solidFill>
                            <a:srgbClr val="ED5338"/>
                          </a:solidFill>
                          <a:effectLst/>
                          <a:latin typeface="Times New Roman" panose="02020603050405020304" pitchFamily="18" charset="0"/>
                          <a:ea typeface="+mn-ea"/>
                          <a:cs typeface="Times New Roman" panose="02020603050405020304" pitchFamily="18" charset="0"/>
                        </a:rPr>
                        <a:t> смены посетили 3 успешных предприятия;</a:t>
                      </a:r>
                    </a:p>
                    <a:p>
                      <a:pPr marL="0" marR="0" indent="0" algn="just" defTabSz="457200" rtl="0" eaLnBrk="1" fontAlgn="auto" latinLnBrk="0" hangingPunct="1">
                        <a:lnSpc>
                          <a:spcPct val="115000"/>
                        </a:lnSpc>
                        <a:spcBef>
                          <a:spcPts val="0"/>
                        </a:spcBef>
                        <a:spcAft>
                          <a:spcPts val="0"/>
                        </a:spcAft>
                        <a:buClrTx/>
                        <a:buSzTx/>
                        <a:buFontTx/>
                        <a:buNone/>
                        <a:tabLst/>
                        <a:defRPr/>
                      </a:pPr>
                      <a:endParaRPr lang="ru-RU" sz="1984" kern="1200" baseline="0" dirty="0" smtClean="0">
                        <a:solidFill>
                          <a:srgbClr val="ED5338"/>
                        </a:solidFill>
                        <a:effectLst/>
                        <a:latin typeface="Times New Roman" panose="02020603050405020304" pitchFamily="18" charset="0"/>
                        <a:ea typeface="+mn-ea"/>
                        <a:cs typeface="Times New Roman" panose="02020603050405020304" pitchFamily="18" charset="0"/>
                      </a:endParaRPr>
                    </a:p>
                    <a:p>
                      <a:pPr marL="0" marR="0" indent="0" algn="just" defTabSz="457200" rtl="0" eaLnBrk="1" fontAlgn="auto" latinLnBrk="0" hangingPunct="1">
                        <a:lnSpc>
                          <a:spcPct val="115000"/>
                        </a:lnSpc>
                        <a:spcBef>
                          <a:spcPts val="0"/>
                        </a:spcBef>
                        <a:spcAft>
                          <a:spcPts val="0"/>
                        </a:spcAft>
                        <a:buClrTx/>
                        <a:buSzTx/>
                        <a:buFontTx/>
                        <a:buNone/>
                        <a:tabLst/>
                        <a:defRPr/>
                      </a:pPr>
                      <a:r>
                        <a:rPr lang="ru-RU" sz="1984" kern="1200" baseline="0" dirty="0" smtClean="0">
                          <a:solidFill>
                            <a:srgbClr val="ED5338"/>
                          </a:solidFill>
                          <a:effectLst/>
                          <a:latin typeface="Times New Roman" panose="02020603050405020304" pitchFamily="18" charset="0"/>
                          <a:ea typeface="+mn-ea"/>
                          <a:cs typeface="Times New Roman" panose="02020603050405020304" pitchFamily="18" charset="0"/>
                        </a:rPr>
                        <a:t>-Проведена для 25 начинающих предпринимателей. 2 </a:t>
                      </a:r>
                      <a:r>
                        <a:rPr lang="ru-RU" sz="1984" kern="1200" baseline="0" dirty="0" err="1" smtClean="0">
                          <a:solidFill>
                            <a:srgbClr val="ED5338"/>
                          </a:solidFill>
                          <a:effectLst/>
                          <a:latin typeface="Times New Roman" panose="02020603050405020304" pitchFamily="18" charset="0"/>
                          <a:ea typeface="+mn-ea"/>
                          <a:cs typeface="Times New Roman" panose="02020603050405020304" pitchFamily="18" charset="0"/>
                        </a:rPr>
                        <a:t>коуч</a:t>
                      </a:r>
                      <a:r>
                        <a:rPr lang="ru-RU" sz="1984" kern="1200" baseline="0" dirty="0" smtClean="0">
                          <a:solidFill>
                            <a:srgbClr val="ED5338"/>
                          </a:solidFill>
                          <a:effectLst/>
                          <a:latin typeface="Times New Roman" panose="02020603050405020304" pitchFamily="18" charset="0"/>
                          <a:ea typeface="+mn-ea"/>
                          <a:cs typeface="Times New Roman" panose="02020603050405020304" pitchFamily="18" charset="0"/>
                        </a:rPr>
                        <a:t>-сессии и индивидуальные консультации с наставниками в течении месяца.</a:t>
                      </a:r>
                    </a:p>
                  </a:txBody>
                  <a:tcPr marL="137160" marR="137160" marT="137160" marB="137160">
                    <a:lnL w="6350" cap="flat" cmpd="sng" algn="ctr">
                      <a:solidFill>
                        <a:srgbClr val="562212"/>
                      </a:solidFill>
                      <a:prstDash val="solid"/>
                      <a:round/>
                      <a:headEnd type="none" w="med" len="med"/>
                      <a:tailEnd type="none" w="med" len="med"/>
                    </a:lnL>
                    <a:lnR w="6350" cap="flat" cmpd="sng" algn="ctr">
                      <a:solidFill>
                        <a:srgbClr val="562212"/>
                      </a:solidFill>
                      <a:prstDash val="solid"/>
                      <a:round/>
                      <a:headEnd type="none" w="med" len="med"/>
                      <a:tailEnd type="none" w="med" len="med"/>
                    </a:lnR>
                    <a:lnT w="6350" cap="flat" cmpd="sng" algn="ctr">
                      <a:solidFill>
                        <a:srgbClr val="562212"/>
                      </a:solidFill>
                      <a:prstDash val="solid"/>
                      <a:round/>
                      <a:headEnd type="none" w="med" len="med"/>
                      <a:tailEnd type="none" w="med" len="med"/>
                    </a:lnT>
                    <a:lnB w="6350" cap="flat" cmpd="sng" algn="ctr">
                      <a:solidFill>
                        <a:srgbClr val="562212"/>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58951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rotWithShape="1">
          <a:blip r:embed="rId3"/>
          <a:srcRect t="-77" r="218" b="-1"/>
          <a:stretch/>
        </p:blipFill>
        <p:spPr>
          <a:xfrm>
            <a:off x="9302065" y="6100324"/>
            <a:ext cx="2322296" cy="2328515"/>
          </a:xfrm>
          <a:prstGeom prst="rect">
            <a:avLst/>
          </a:prstGeom>
        </p:spPr>
      </p:pic>
      <p:sp>
        <p:nvSpPr>
          <p:cNvPr id="17" name="TextBox 16"/>
          <p:cNvSpPr txBox="1"/>
          <p:nvPr/>
        </p:nvSpPr>
        <p:spPr>
          <a:xfrm>
            <a:off x="1113842" y="286389"/>
            <a:ext cx="8410705" cy="1038041"/>
          </a:xfrm>
          <a:prstGeom prst="rect">
            <a:avLst/>
          </a:prstGeom>
          <a:noFill/>
        </p:spPr>
        <p:txBody>
          <a:bodyPr wrap="square" rtlCol="0">
            <a:spAutoFit/>
          </a:bodyPr>
          <a:lstStyle/>
          <a:p>
            <a:pPr algn="ctr">
              <a:lnSpc>
                <a:spcPct val="85000"/>
              </a:lnSpc>
            </a:pPr>
            <a:r>
              <a:rPr lang="ru-RU" sz="3600" dirty="0" smtClean="0">
                <a:solidFill>
                  <a:srgbClr val="562212"/>
                </a:solidFill>
                <a:latin typeface="Arial Black" panose="020B0A04020102020204" pitchFamily="34" charset="0"/>
                <a:ea typeface="Roboto Black" panose="02000000000000000000" pitchFamily="2" charset="0"/>
              </a:rPr>
              <a:t>Услуги предоставленные</a:t>
            </a:r>
          </a:p>
          <a:p>
            <a:pPr algn="ctr">
              <a:lnSpc>
                <a:spcPct val="85000"/>
              </a:lnSpc>
            </a:pPr>
            <a:r>
              <a:rPr lang="ru-RU" sz="3600" dirty="0" smtClean="0">
                <a:solidFill>
                  <a:srgbClr val="562212"/>
                </a:solidFill>
                <a:latin typeface="Arial Black" panose="020B0A04020102020204" pitchFamily="34" charset="0"/>
                <a:ea typeface="Roboto Black" panose="02000000000000000000" pitchFamily="2" charset="0"/>
              </a:rPr>
              <a:t> в 2020 году</a:t>
            </a:r>
            <a:endParaRPr lang="ru-RU" sz="3600" dirty="0">
              <a:solidFill>
                <a:srgbClr val="562212"/>
              </a:solidFill>
              <a:latin typeface="Arial Black" panose="020B0A04020102020204" pitchFamily="34" charset="0"/>
              <a:ea typeface="Roboto Black" panose="02000000000000000000" pitchFamily="2" charset="0"/>
            </a:endParaRPr>
          </a:p>
        </p:txBody>
      </p:sp>
      <p:sp>
        <p:nvSpPr>
          <p:cNvPr id="10" name="Прямоугольник 9"/>
          <p:cNvSpPr/>
          <p:nvPr/>
        </p:nvSpPr>
        <p:spPr>
          <a:xfrm>
            <a:off x="837097" y="362864"/>
            <a:ext cx="553490" cy="118333"/>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59" name="TextBox 58"/>
          <p:cNvSpPr txBox="1"/>
          <p:nvPr/>
        </p:nvSpPr>
        <p:spPr>
          <a:xfrm>
            <a:off x="1562421" y="1324430"/>
            <a:ext cx="7990752" cy="8209940"/>
          </a:xfrm>
          <a:prstGeom prst="rect">
            <a:avLst/>
          </a:prstGeom>
          <a:noFill/>
        </p:spPr>
        <p:txBody>
          <a:bodyPr wrap="square" rtlCol="0">
            <a:spAutoFit/>
          </a:bodyPr>
          <a:lstStyle/>
          <a:p>
            <a:pPr fontAlgn="base">
              <a:lnSpc>
                <a:spcPts val="1920"/>
              </a:lnSpc>
              <a:spcBef>
                <a:spcPts val="1800"/>
              </a:spcBef>
            </a:pPr>
            <a:r>
              <a:rPr lang="ru-RU" sz="1400" b="1" dirty="0" smtClean="0">
                <a:solidFill>
                  <a:schemeClr val="accent2">
                    <a:lumMod val="75000"/>
                  </a:schemeClr>
                </a:solidFill>
              </a:rPr>
              <a:t>1. Консультационные </a:t>
            </a:r>
            <a:r>
              <a:rPr lang="ru-RU" sz="1400" b="1" dirty="0">
                <a:solidFill>
                  <a:schemeClr val="accent2">
                    <a:lumMod val="75000"/>
                  </a:schemeClr>
                </a:solidFill>
              </a:rPr>
              <a:t>услуги с привлечением сторонних профильных </a:t>
            </a:r>
            <a:r>
              <a:rPr lang="ru-RU" sz="1400" b="1" dirty="0" smtClean="0">
                <a:solidFill>
                  <a:schemeClr val="accent2">
                    <a:lumMod val="75000"/>
                  </a:schemeClr>
                </a:solidFill>
              </a:rPr>
              <a:t>экспертов.</a:t>
            </a:r>
          </a:p>
          <a:p>
            <a:pPr fontAlgn="base">
              <a:lnSpc>
                <a:spcPts val="1920"/>
              </a:lnSpc>
              <a:spcBef>
                <a:spcPts val="1800"/>
              </a:spcBef>
            </a:pPr>
            <a:r>
              <a:rPr lang="ru-RU" sz="1400" b="1" dirty="0" smtClean="0">
                <a:solidFill>
                  <a:schemeClr val="accent2">
                    <a:lumMod val="75000"/>
                  </a:schemeClr>
                </a:solidFill>
              </a:rPr>
              <a:t>2. Содействие в популяризации продукции и услуг субъекта малого и среднего предпринимательства. </a:t>
            </a:r>
          </a:p>
          <a:p>
            <a:pPr fontAlgn="base">
              <a:lnSpc>
                <a:spcPts val="1920"/>
              </a:lnSpc>
              <a:spcBef>
                <a:spcPts val="1800"/>
              </a:spcBef>
            </a:pPr>
            <a:r>
              <a:rPr lang="ru-RU" sz="1400" b="1" dirty="0" smtClean="0">
                <a:solidFill>
                  <a:schemeClr val="accent2">
                    <a:lumMod val="75000"/>
                  </a:schemeClr>
                </a:solidFill>
              </a:rPr>
              <a:t>3. Содействие в приведении продукции в соответствие с необходимыми требованиями (стандартизация, сертификация, необходимые разрешения, патентование).</a:t>
            </a:r>
          </a:p>
          <a:p>
            <a:pPr fontAlgn="base">
              <a:lnSpc>
                <a:spcPts val="1920"/>
              </a:lnSpc>
              <a:spcBef>
                <a:spcPts val="1800"/>
              </a:spcBef>
            </a:pPr>
            <a:r>
              <a:rPr lang="ru-RU" sz="1400" b="1" dirty="0" smtClean="0">
                <a:solidFill>
                  <a:schemeClr val="accent2">
                    <a:lumMod val="75000"/>
                  </a:schemeClr>
                </a:solidFill>
              </a:rPr>
              <a:t>4. Проведение патентных исследований для субъектов малого и среднего предпринимательства.</a:t>
            </a:r>
          </a:p>
          <a:p>
            <a:pPr fontAlgn="base">
              <a:lnSpc>
                <a:spcPts val="1920"/>
              </a:lnSpc>
              <a:spcBef>
                <a:spcPts val="1800"/>
              </a:spcBef>
            </a:pPr>
            <a:r>
              <a:rPr lang="ru-RU" sz="1400" b="1" dirty="0" smtClean="0">
                <a:solidFill>
                  <a:schemeClr val="accent2">
                    <a:lumMod val="75000"/>
                  </a:schemeClr>
                </a:solidFill>
              </a:rPr>
              <a:t>5. Проведение обучающих программ для субъектов малого и среднего предпринимательства и лиц, планирующих начать предпринимательскую деятельность (по перечню образовательных программ, отобранных Министерством экономического развития Российской Федерации).</a:t>
            </a:r>
          </a:p>
          <a:p>
            <a:pPr fontAlgn="base">
              <a:lnSpc>
                <a:spcPts val="1920"/>
              </a:lnSpc>
              <a:spcBef>
                <a:spcPts val="1800"/>
              </a:spcBef>
            </a:pPr>
            <a:r>
              <a:rPr lang="ru-RU" sz="1400" b="1" dirty="0" smtClean="0">
                <a:solidFill>
                  <a:schemeClr val="accent2">
                    <a:lumMod val="75000"/>
                  </a:schemeClr>
                </a:solidFill>
              </a:rPr>
              <a:t>6. Проведение обучающих мероприятий, направленных на повышение квалификации сотрудников субъектов малого и среднего предпринимательства. </a:t>
            </a:r>
          </a:p>
          <a:p>
            <a:pPr fontAlgn="base">
              <a:lnSpc>
                <a:spcPts val="1920"/>
              </a:lnSpc>
              <a:spcBef>
                <a:spcPts val="1800"/>
              </a:spcBef>
            </a:pPr>
            <a:r>
              <a:rPr lang="ru-RU" sz="1400" b="1" dirty="0" smtClean="0">
                <a:solidFill>
                  <a:schemeClr val="accent2">
                    <a:lumMod val="75000"/>
                  </a:schemeClr>
                </a:solidFill>
              </a:rPr>
              <a:t>7. Проведение мастер-классов, тренингов, семинаров (по перечню образовательных программ, отобранных Министерством экономического развития Российской Федерации).</a:t>
            </a:r>
          </a:p>
          <a:p>
            <a:pPr fontAlgn="base">
              <a:lnSpc>
                <a:spcPts val="1920"/>
              </a:lnSpc>
              <a:spcBef>
                <a:spcPts val="1800"/>
              </a:spcBef>
            </a:pPr>
            <a:r>
              <a:rPr lang="ru-RU" sz="1400" b="1" dirty="0" smtClean="0">
                <a:solidFill>
                  <a:schemeClr val="accent2">
                    <a:lumMod val="75000"/>
                  </a:schemeClr>
                </a:solidFill>
              </a:rPr>
              <a:t>8. Проведение круглых столов, </a:t>
            </a:r>
            <a:r>
              <a:rPr lang="ru-RU" sz="1400" b="1" dirty="0" err="1" smtClean="0">
                <a:solidFill>
                  <a:schemeClr val="accent2">
                    <a:lumMod val="75000"/>
                  </a:schemeClr>
                </a:solidFill>
              </a:rPr>
              <a:t>вебинаров</a:t>
            </a:r>
            <a:r>
              <a:rPr lang="ru-RU" sz="1400" b="1" dirty="0" smtClean="0">
                <a:solidFill>
                  <a:schemeClr val="accent2">
                    <a:lumMod val="75000"/>
                  </a:schemeClr>
                </a:solidFill>
              </a:rPr>
              <a:t> (по перечню образовательных программ, отобранных Министерством экономического развития Российской Федерации).</a:t>
            </a:r>
          </a:p>
          <a:p>
            <a:pPr fontAlgn="base">
              <a:lnSpc>
                <a:spcPts val="1920"/>
              </a:lnSpc>
              <a:spcBef>
                <a:spcPts val="1800"/>
              </a:spcBef>
            </a:pPr>
            <a:r>
              <a:rPr lang="ru-RU" sz="1400" b="1" dirty="0" smtClean="0">
                <a:solidFill>
                  <a:schemeClr val="accent2">
                    <a:lumMod val="75000"/>
                  </a:schemeClr>
                </a:solidFill>
              </a:rPr>
              <a:t>9. Организация и проведение конференций, форумов.</a:t>
            </a:r>
          </a:p>
          <a:p>
            <a:pPr fontAlgn="base">
              <a:lnSpc>
                <a:spcPts val="1920"/>
              </a:lnSpc>
              <a:spcBef>
                <a:spcPts val="1800"/>
              </a:spcBef>
            </a:pPr>
            <a:endParaRPr lang="ru-RU" sz="1600" b="1" dirty="0">
              <a:solidFill>
                <a:srgbClr val="FF0000"/>
              </a:solidFill>
            </a:endParaRPr>
          </a:p>
          <a:p>
            <a:pPr fontAlgn="base">
              <a:lnSpc>
                <a:spcPts val="1920"/>
              </a:lnSpc>
              <a:spcBef>
                <a:spcPts val="1800"/>
              </a:spcBef>
            </a:pPr>
            <a:endParaRPr lang="ru-RU" sz="1600" dirty="0">
              <a:solidFill>
                <a:srgbClr val="FF0000"/>
              </a:solidFill>
            </a:endParaRPr>
          </a:p>
          <a:p>
            <a:pPr fontAlgn="base">
              <a:lnSpc>
                <a:spcPts val="1920"/>
              </a:lnSpc>
              <a:spcBef>
                <a:spcPts val="1800"/>
              </a:spcBef>
            </a:pPr>
            <a:endParaRPr lang="ru-RU" sz="1600" b="1" dirty="0" smtClean="0">
              <a:solidFill>
                <a:srgbClr val="FF0000"/>
              </a:solidFill>
            </a:endParaRPr>
          </a:p>
          <a:p>
            <a:pPr fontAlgn="base">
              <a:lnSpc>
                <a:spcPts val="1920"/>
              </a:lnSpc>
              <a:spcBef>
                <a:spcPts val="1800"/>
              </a:spcBef>
            </a:pPr>
            <a:endParaRPr lang="ru-RU" sz="1600" b="1" dirty="0">
              <a:solidFill>
                <a:schemeClr val="accent2">
                  <a:lumMod val="75000"/>
                </a:schemeClr>
              </a:solidFill>
            </a:endParaRPr>
          </a:p>
          <a:p>
            <a:pPr fontAlgn="base">
              <a:lnSpc>
                <a:spcPts val="1920"/>
              </a:lnSpc>
              <a:spcBef>
                <a:spcPts val="1800"/>
              </a:spcBef>
            </a:pPr>
            <a:endParaRPr lang="ru-RU" sz="1600" b="1" dirty="0" smtClean="0">
              <a:solidFill>
                <a:schemeClr val="accent2">
                  <a:lumMod val="75000"/>
                </a:schemeClr>
              </a:solidFill>
            </a:endParaRPr>
          </a:p>
        </p:txBody>
      </p:sp>
      <p:sp>
        <p:nvSpPr>
          <p:cNvPr id="2" name="Прямоугольник 1"/>
          <p:cNvSpPr/>
          <p:nvPr/>
        </p:nvSpPr>
        <p:spPr>
          <a:xfrm>
            <a:off x="5019370" y="-1137057"/>
            <a:ext cx="3790733" cy="8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79" dirty="0"/>
              <a:t>Иконки на каждый буллит</a:t>
            </a:r>
          </a:p>
        </p:txBody>
      </p:sp>
      <p:grpSp>
        <p:nvGrpSpPr>
          <p:cNvPr id="14" name="Группа 13"/>
          <p:cNvGrpSpPr/>
          <p:nvPr/>
        </p:nvGrpSpPr>
        <p:grpSpPr>
          <a:xfrm>
            <a:off x="881288" y="1978810"/>
            <a:ext cx="586016" cy="560934"/>
            <a:chOff x="837097" y="1439863"/>
            <a:chExt cx="832866" cy="832866"/>
          </a:xfrm>
        </p:grpSpPr>
        <p:sp>
          <p:nvSpPr>
            <p:cNvPr id="23" name="Овал 22"/>
            <p:cNvSpPr/>
            <p:nvPr/>
          </p:nvSpPr>
          <p:spPr>
            <a:xfrm>
              <a:off x="837097" y="1439863"/>
              <a:ext cx="832866" cy="832866"/>
            </a:xfrm>
            <a:prstGeom prst="ellipse">
              <a:avLst/>
            </a:prstGeom>
            <a:solidFill>
              <a:srgbClr val="F8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p:cNvPicPr>
              <a:picLocks noChangeAspect="1"/>
            </p:cNvPicPr>
            <p:nvPr/>
          </p:nvPicPr>
          <p:blipFill>
            <a:blip r:embed="rId4"/>
            <a:stretch>
              <a:fillRect/>
            </a:stretch>
          </p:blipFill>
          <p:spPr>
            <a:xfrm>
              <a:off x="952444" y="1561211"/>
              <a:ext cx="604097" cy="604434"/>
            </a:xfrm>
            <a:prstGeom prst="rect">
              <a:avLst/>
            </a:prstGeom>
          </p:spPr>
        </p:pic>
      </p:grpSp>
      <p:grpSp>
        <p:nvGrpSpPr>
          <p:cNvPr id="4" name="Группа 3"/>
          <p:cNvGrpSpPr/>
          <p:nvPr/>
        </p:nvGrpSpPr>
        <p:grpSpPr>
          <a:xfrm>
            <a:off x="895245" y="3878572"/>
            <a:ext cx="586016" cy="560934"/>
            <a:chOff x="837097" y="4487863"/>
            <a:chExt cx="832866" cy="832866"/>
          </a:xfrm>
        </p:grpSpPr>
        <p:sp>
          <p:nvSpPr>
            <p:cNvPr id="16" name="Овал 15"/>
            <p:cNvSpPr/>
            <p:nvPr/>
          </p:nvSpPr>
          <p:spPr>
            <a:xfrm>
              <a:off x="837097" y="4487863"/>
              <a:ext cx="832866" cy="832866"/>
            </a:xfrm>
            <a:prstGeom prst="ellipse">
              <a:avLst/>
            </a:prstGeom>
            <a:solidFill>
              <a:srgbClr val="F8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 name="Рисунок 27"/>
            <p:cNvPicPr>
              <a:picLocks noChangeAspect="1"/>
            </p:cNvPicPr>
            <p:nvPr/>
          </p:nvPicPr>
          <p:blipFill>
            <a:blip r:embed="rId5"/>
            <a:stretch>
              <a:fillRect/>
            </a:stretch>
          </p:blipFill>
          <p:spPr>
            <a:xfrm>
              <a:off x="990542" y="4558867"/>
              <a:ext cx="566954" cy="637709"/>
            </a:xfrm>
            <a:prstGeom prst="rect">
              <a:avLst/>
            </a:prstGeom>
          </p:spPr>
        </p:pic>
      </p:grpSp>
      <p:grpSp>
        <p:nvGrpSpPr>
          <p:cNvPr id="9" name="Группа 8"/>
          <p:cNvGrpSpPr/>
          <p:nvPr/>
        </p:nvGrpSpPr>
        <p:grpSpPr>
          <a:xfrm>
            <a:off x="858709" y="2928690"/>
            <a:ext cx="586016" cy="560934"/>
            <a:chOff x="853640" y="2956826"/>
            <a:chExt cx="767585" cy="734731"/>
          </a:xfrm>
        </p:grpSpPr>
        <p:sp>
          <p:nvSpPr>
            <p:cNvPr id="30" name="Овал 29"/>
            <p:cNvSpPr/>
            <p:nvPr/>
          </p:nvSpPr>
          <p:spPr>
            <a:xfrm>
              <a:off x="853640" y="2956826"/>
              <a:ext cx="767585" cy="734731"/>
            </a:xfrm>
            <a:prstGeom prst="ellipse">
              <a:avLst/>
            </a:prstGeom>
            <a:solidFill>
              <a:srgbClr val="F8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6"/>
            <a:stretch>
              <a:fillRect/>
            </a:stretch>
          </p:blipFill>
          <p:spPr>
            <a:xfrm>
              <a:off x="996892" y="3052520"/>
              <a:ext cx="458599" cy="566936"/>
            </a:xfrm>
            <a:prstGeom prst="rect">
              <a:avLst/>
            </a:prstGeom>
          </p:spPr>
        </p:pic>
      </p:grpSp>
      <p:grpSp>
        <p:nvGrpSpPr>
          <p:cNvPr id="27" name="Группа 26"/>
          <p:cNvGrpSpPr/>
          <p:nvPr/>
        </p:nvGrpSpPr>
        <p:grpSpPr>
          <a:xfrm>
            <a:off x="895350" y="5819857"/>
            <a:ext cx="586016" cy="560934"/>
            <a:chOff x="837097" y="2398713"/>
            <a:chExt cx="832866" cy="832866"/>
          </a:xfrm>
        </p:grpSpPr>
        <p:sp>
          <p:nvSpPr>
            <p:cNvPr id="29" name="Овал 28"/>
            <p:cNvSpPr/>
            <p:nvPr/>
          </p:nvSpPr>
          <p:spPr>
            <a:xfrm>
              <a:off x="837097" y="2398713"/>
              <a:ext cx="832866" cy="832866"/>
            </a:xfrm>
            <a:prstGeom prst="ellipse">
              <a:avLst/>
            </a:prstGeom>
            <a:solidFill>
              <a:srgbClr val="F8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Рисунок 30"/>
            <p:cNvPicPr>
              <a:picLocks noChangeAspect="1"/>
            </p:cNvPicPr>
            <p:nvPr/>
          </p:nvPicPr>
          <p:blipFill>
            <a:blip r:embed="rId7"/>
            <a:stretch>
              <a:fillRect/>
            </a:stretch>
          </p:blipFill>
          <p:spPr>
            <a:xfrm>
              <a:off x="937969" y="2500402"/>
              <a:ext cx="637622" cy="639002"/>
            </a:xfrm>
            <a:prstGeom prst="rect">
              <a:avLst/>
            </a:prstGeom>
          </p:spPr>
        </p:pic>
      </p:grpSp>
      <p:pic>
        <p:nvPicPr>
          <p:cNvPr id="5" name="Рисунок 4"/>
          <p:cNvPicPr>
            <a:picLocks noChangeAspect="1"/>
          </p:cNvPicPr>
          <p:nvPr/>
        </p:nvPicPr>
        <p:blipFill>
          <a:blip r:embed="rId8"/>
          <a:stretch>
            <a:fillRect/>
          </a:stretch>
        </p:blipFill>
        <p:spPr>
          <a:xfrm>
            <a:off x="905266" y="4828453"/>
            <a:ext cx="602458" cy="602458"/>
          </a:xfrm>
          <a:prstGeom prst="rect">
            <a:avLst/>
          </a:prstGeom>
        </p:spPr>
      </p:pic>
    </p:spTree>
    <p:extLst>
      <p:ext uri="{BB962C8B-B14F-4D97-AF65-F5344CB8AC3E}">
        <p14:creationId xmlns:p14="http://schemas.microsoft.com/office/powerpoint/2010/main" val="2139854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rotWithShape="1">
          <a:blip r:embed="rId3"/>
          <a:srcRect t="-77" r="218" b="-1"/>
          <a:stretch/>
        </p:blipFill>
        <p:spPr>
          <a:xfrm>
            <a:off x="9302065" y="6100324"/>
            <a:ext cx="2322296" cy="2328515"/>
          </a:xfrm>
          <a:prstGeom prst="rect">
            <a:avLst/>
          </a:prstGeom>
        </p:spPr>
      </p:pic>
      <p:sp>
        <p:nvSpPr>
          <p:cNvPr id="17" name="TextBox 16"/>
          <p:cNvSpPr txBox="1"/>
          <p:nvPr/>
        </p:nvSpPr>
        <p:spPr>
          <a:xfrm>
            <a:off x="1003211" y="828023"/>
            <a:ext cx="8410705" cy="1038041"/>
          </a:xfrm>
          <a:prstGeom prst="rect">
            <a:avLst/>
          </a:prstGeom>
          <a:noFill/>
        </p:spPr>
        <p:txBody>
          <a:bodyPr wrap="square" rtlCol="0">
            <a:spAutoFit/>
          </a:bodyPr>
          <a:lstStyle/>
          <a:p>
            <a:pPr algn="ctr">
              <a:lnSpc>
                <a:spcPct val="85000"/>
              </a:lnSpc>
            </a:pPr>
            <a:r>
              <a:rPr lang="ru-RU" sz="3600" dirty="0" smtClean="0">
                <a:solidFill>
                  <a:srgbClr val="562212"/>
                </a:solidFill>
                <a:latin typeface="Arial Black" panose="020B0A04020102020204" pitchFamily="34" charset="0"/>
                <a:ea typeface="Roboto Black" panose="02000000000000000000" pitchFamily="2" charset="0"/>
              </a:rPr>
              <a:t>Услуги предоставленные </a:t>
            </a:r>
          </a:p>
          <a:p>
            <a:pPr algn="ctr">
              <a:lnSpc>
                <a:spcPct val="85000"/>
              </a:lnSpc>
            </a:pPr>
            <a:r>
              <a:rPr lang="ru-RU" sz="3600" dirty="0" smtClean="0">
                <a:solidFill>
                  <a:srgbClr val="562212"/>
                </a:solidFill>
                <a:latin typeface="Arial Black" panose="020B0A04020102020204" pitchFamily="34" charset="0"/>
                <a:ea typeface="Roboto Black" panose="02000000000000000000" pitchFamily="2" charset="0"/>
              </a:rPr>
              <a:t>в 2020 году</a:t>
            </a:r>
            <a:endParaRPr lang="ru-RU" sz="3600" dirty="0">
              <a:solidFill>
                <a:srgbClr val="562212"/>
              </a:solidFill>
              <a:latin typeface="Arial Black" panose="020B0A04020102020204" pitchFamily="34" charset="0"/>
              <a:ea typeface="Roboto Black" panose="02000000000000000000" pitchFamily="2" charset="0"/>
            </a:endParaRPr>
          </a:p>
        </p:txBody>
      </p:sp>
      <p:sp>
        <p:nvSpPr>
          <p:cNvPr id="10" name="Прямоугольник 9"/>
          <p:cNvSpPr/>
          <p:nvPr/>
        </p:nvSpPr>
        <p:spPr>
          <a:xfrm>
            <a:off x="837097" y="362864"/>
            <a:ext cx="553490" cy="118333"/>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79"/>
          </a:p>
        </p:txBody>
      </p:sp>
      <p:sp>
        <p:nvSpPr>
          <p:cNvPr id="59" name="TextBox 58"/>
          <p:cNvSpPr txBox="1"/>
          <p:nvPr/>
        </p:nvSpPr>
        <p:spPr>
          <a:xfrm>
            <a:off x="1858790" y="2347687"/>
            <a:ext cx="7990752" cy="6081152"/>
          </a:xfrm>
          <a:prstGeom prst="rect">
            <a:avLst/>
          </a:prstGeom>
          <a:noFill/>
        </p:spPr>
        <p:txBody>
          <a:bodyPr wrap="square" rtlCol="0">
            <a:spAutoFit/>
          </a:bodyPr>
          <a:lstStyle/>
          <a:p>
            <a:pPr fontAlgn="base">
              <a:lnSpc>
                <a:spcPts val="1920"/>
              </a:lnSpc>
              <a:spcBef>
                <a:spcPts val="1800"/>
              </a:spcBef>
            </a:pPr>
            <a:r>
              <a:rPr lang="ru-RU" b="1" dirty="0" smtClean="0">
                <a:solidFill>
                  <a:schemeClr val="accent2">
                    <a:lumMod val="75000"/>
                  </a:schemeClr>
                </a:solidFill>
              </a:rPr>
              <a:t>10</a:t>
            </a:r>
            <a:r>
              <a:rPr lang="ru-RU" b="1" dirty="0">
                <a:solidFill>
                  <a:schemeClr val="accent2">
                    <a:lumMod val="75000"/>
                  </a:schemeClr>
                </a:solidFill>
              </a:rPr>
              <a:t>. Организация и проведение межрегиональной бизнес-миссии.	</a:t>
            </a:r>
          </a:p>
          <a:p>
            <a:pPr fontAlgn="base">
              <a:lnSpc>
                <a:spcPts val="1920"/>
              </a:lnSpc>
              <a:spcBef>
                <a:spcPts val="1800"/>
              </a:spcBef>
            </a:pPr>
            <a:r>
              <a:rPr lang="ru-RU" b="1" dirty="0">
                <a:solidFill>
                  <a:schemeClr val="accent2">
                    <a:lumMod val="75000"/>
                  </a:schemeClr>
                </a:solidFill>
              </a:rPr>
              <a:t>11. Организация участия субъектов малого и среднего предпринимательства в </a:t>
            </a:r>
            <a:r>
              <a:rPr lang="ru-RU" b="1" dirty="0" err="1">
                <a:solidFill>
                  <a:schemeClr val="accent2">
                    <a:lumMod val="75000"/>
                  </a:schemeClr>
                </a:solidFill>
              </a:rPr>
              <a:t>выставочно</a:t>
            </a:r>
            <a:r>
              <a:rPr lang="ru-RU" b="1" dirty="0">
                <a:solidFill>
                  <a:schemeClr val="accent2">
                    <a:lumMod val="75000"/>
                  </a:schemeClr>
                </a:solidFill>
              </a:rPr>
              <a:t>-ярмарочном мероприятии на территории Российской Федерации.</a:t>
            </a:r>
          </a:p>
          <a:p>
            <a:pPr fontAlgn="base">
              <a:lnSpc>
                <a:spcPts val="1920"/>
              </a:lnSpc>
              <a:spcBef>
                <a:spcPts val="1800"/>
              </a:spcBef>
            </a:pPr>
            <a:r>
              <a:rPr lang="ru-RU" b="1" dirty="0">
                <a:solidFill>
                  <a:schemeClr val="accent2">
                    <a:lumMod val="75000"/>
                  </a:schemeClr>
                </a:solidFill>
              </a:rPr>
              <a:t>12. Иные образовательные мероприятия (расшифровать вид мероприятия, указать тематику и количество СМСП и </a:t>
            </a:r>
            <a:r>
              <a:rPr lang="ru-RU" b="1" dirty="0" err="1">
                <a:solidFill>
                  <a:schemeClr val="accent2">
                    <a:lumMod val="75000"/>
                  </a:schemeClr>
                </a:solidFill>
              </a:rPr>
              <a:t>физ.лиц</a:t>
            </a:r>
            <a:r>
              <a:rPr lang="ru-RU" b="1" dirty="0">
                <a:solidFill>
                  <a:schemeClr val="accent2">
                    <a:lumMod val="75000"/>
                  </a:schemeClr>
                </a:solidFill>
              </a:rPr>
              <a:t>)</a:t>
            </a:r>
          </a:p>
          <a:p>
            <a:pPr fontAlgn="base">
              <a:lnSpc>
                <a:spcPts val="1920"/>
              </a:lnSpc>
              <a:spcBef>
                <a:spcPts val="1800"/>
              </a:spcBef>
            </a:pPr>
            <a:r>
              <a:rPr lang="ru-RU" b="1" dirty="0">
                <a:solidFill>
                  <a:schemeClr val="accent2">
                    <a:lumMod val="75000"/>
                  </a:schemeClr>
                </a:solidFill>
              </a:rPr>
              <a:t>13. Иные виды деятельности, направленные на развитие субъектов малого и среднего предпринимательства (первичные и вторичные консультации на этапе написания жалобы или обращения, краткосрочные программы обучения для СМСП по вопросам деятельности института Уполномоченного при Президенте РФ по защите прав предпринимателей и регионального уполномоченного по защите прав предпринимателей).</a:t>
            </a:r>
          </a:p>
          <a:p>
            <a:pPr fontAlgn="base">
              <a:lnSpc>
                <a:spcPts val="1920"/>
              </a:lnSpc>
              <a:spcBef>
                <a:spcPts val="1800"/>
              </a:spcBef>
            </a:pPr>
            <a:endParaRPr lang="ru-RU" sz="1600" b="1" dirty="0">
              <a:solidFill>
                <a:srgbClr val="FF0000"/>
              </a:solidFill>
            </a:endParaRPr>
          </a:p>
          <a:p>
            <a:pPr fontAlgn="base">
              <a:lnSpc>
                <a:spcPts val="1920"/>
              </a:lnSpc>
              <a:spcBef>
                <a:spcPts val="1800"/>
              </a:spcBef>
            </a:pPr>
            <a:endParaRPr lang="ru-RU" sz="1600" dirty="0">
              <a:solidFill>
                <a:srgbClr val="FF0000"/>
              </a:solidFill>
            </a:endParaRPr>
          </a:p>
          <a:p>
            <a:pPr fontAlgn="base">
              <a:lnSpc>
                <a:spcPts val="1920"/>
              </a:lnSpc>
              <a:spcBef>
                <a:spcPts val="1800"/>
              </a:spcBef>
            </a:pPr>
            <a:endParaRPr lang="ru-RU" sz="1600" b="1" dirty="0" smtClean="0">
              <a:solidFill>
                <a:srgbClr val="FF0000"/>
              </a:solidFill>
            </a:endParaRPr>
          </a:p>
          <a:p>
            <a:pPr fontAlgn="base">
              <a:lnSpc>
                <a:spcPts val="1920"/>
              </a:lnSpc>
              <a:spcBef>
                <a:spcPts val="1800"/>
              </a:spcBef>
            </a:pPr>
            <a:endParaRPr lang="ru-RU" sz="1600" b="1" dirty="0">
              <a:solidFill>
                <a:schemeClr val="accent2">
                  <a:lumMod val="75000"/>
                </a:schemeClr>
              </a:solidFill>
            </a:endParaRPr>
          </a:p>
          <a:p>
            <a:pPr fontAlgn="base">
              <a:lnSpc>
                <a:spcPts val="1920"/>
              </a:lnSpc>
              <a:spcBef>
                <a:spcPts val="1800"/>
              </a:spcBef>
            </a:pPr>
            <a:endParaRPr lang="ru-RU" sz="1600" b="1" dirty="0" smtClean="0">
              <a:solidFill>
                <a:schemeClr val="accent2">
                  <a:lumMod val="75000"/>
                </a:schemeClr>
              </a:solidFill>
            </a:endParaRPr>
          </a:p>
        </p:txBody>
      </p:sp>
      <p:sp>
        <p:nvSpPr>
          <p:cNvPr id="2" name="Прямоугольник 1"/>
          <p:cNvSpPr/>
          <p:nvPr/>
        </p:nvSpPr>
        <p:spPr>
          <a:xfrm>
            <a:off x="5019370" y="-1137057"/>
            <a:ext cx="3790733" cy="8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79" dirty="0"/>
              <a:t>Иконки на каждый буллит</a:t>
            </a:r>
          </a:p>
        </p:txBody>
      </p:sp>
      <p:grpSp>
        <p:nvGrpSpPr>
          <p:cNvPr id="14" name="Группа 13"/>
          <p:cNvGrpSpPr/>
          <p:nvPr/>
        </p:nvGrpSpPr>
        <p:grpSpPr>
          <a:xfrm>
            <a:off x="881288" y="1978810"/>
            <a:ext cx="586016" cy="560934"/>
            <a:chOff x="837097" y="1439863"/>
            <a:chExt cx="832866" cy="832866"/>
          </a:xfrm>
        </p:grpSpPr>
        <p:sp>
          <p:nvSpPr>
            <p:cNvPr id="23" name="Овал 22"/>
            <p:cNvSpPr/>
            <p:nvPr/>
          </p:nvSpPr>
          <p:spPr>
            <a:xfrm>
              <a:off x="837097" y="1439863"/>
              <a:ext cx="832866" cy="832866"/>
            </a:xfrm>
            <a:prstGeom prst="ellipse">
              <a:avLst/>
            </a:prstGeom>
            <a:solidFill>
              <a:srgbClr val="F8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p:cNvPicPr>
              <a:picLocks noChangeAspect="1"/>
            </p:cNvPicPr>
            <p:nvPr/>
          </p:nvPicPr>
          <p:blipFill>
            <a:blip r:embed="rId4"/>
            <a:stretch>
              <a:fillRect/>
            </a:stretch>
          </p:blipFill>
          <p:spPr>
            <a:xfrm>
              <a:off x="952444" y="1561211"/>
              <a:ext cx="604097" cy="604434"/>
            </a:xfrm>
            <a:prstGeom prst="rect">
              <a:avLst/>
            </a:prstGeom>
          </p:spPr>
        </p:pic>
      </p:grpSp>
      <p:grpSp>
        <p:nvGrpSpPr>
          <p:cNvPr id="4" name="Группа 3"/>
          <p:cNvGrpSpPr/>
          <p:nvPr/>
        </p:nvGrpSpPr>
        <p:grpSpPr>
          <a:xfrm>
            <a:off x="895245" y="3878572"/>
            <a:ext cx="586016" cy="560934"/>
            <a:chOff x="837097" y="4487863"/>
            <a:chExt cx="832866" cy="832866"/>
          </a:xfrm>
        </p:grpSpPr>
        <p:sp>
          <p:nvSpPr>
            <p:cNvPr id="16" name="Овал 15"/>
            <p:cNvSpPr/>
            <p:nvPr/>
          </p:nvSpPr>
          <p:spPr>
            <a:xfrm>
              <a:off x="837097" y="4487863"/>
              <a:ext cx="832866" cy="832866"/>
            </a:xfrm>
            <a:prstGeom prst="ellipse">
              <a:avLst/>
            </a:prstGeom>
            <a:solidFill>
              <a:srgbClr val="F8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 name="Рисунок 27"/>
            <p:cNvPicPr>
              <a:picLocks noChangeAspect="1"/>
            </p:cNvPicPr>
            <p:nvPr/>
          </p:nvPicPr>
          <p:blipFill>
            <a:blip r:embed="rId5"/>
            <a:stretch>
              <a:fillRect/>
            </a:stretch>
          </p:blipFill>
          <p:spPr>
            <a:xfrm>
              <a:off x="990542" y="4558867"/>
              <a:ext cx="566954" cy="637709"/>
            </a:xfrm>
            <a:prstGeom prst="rect">
              <a:avLst/>
            </a:prstGeom>
          </p:spPr>
        </p:pic>
      </p:grpSp>
      <p:grpSp>
        <p:nvGrpSpPr>
          <p:cNvPr id="9" name="Группа 8"/>
          <p:cNvGrpSpPr/>
          <p:nvPr/>
        </p:nvGrpSpPr>
        <p:grpSpPr>
          <a:xfrm>
            <a:off x="858709" y="2928690"/>
            <a:ext cx="586016" cy="560934"/>
            <a:chOff x="853640" y="2956826"/>
            <a:chExt cx="767585" cy="734731"/>
          </a:xfrm>
        </p:grpSpPr>
        <p:sp>
          <p:nvSpPr>
            <p:cNvPr id="30" name="Овал 29"/>
            <p:cNvSpPr/>
            <p:nvPr/>
          </p:nvSpPr>
          <p:spPr>
            <a:xfrm>
              <a:off x="853640" y="2956826"/>
              <a:ext cx="767585" cy="734731"/>
            </a:xfrm>
            <a:prstGeom prst="ellipse">
              <a:avLst/>
            </a:prstGeom>
            <a:solidFill>
              <a:srgbClr val="F8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a:blip r:embed="rId6"/>
            <a:stretch>
              <a:fillRect/>
            </a:stretch>
          </p:blipFill>
          <p:spPr>
            <a:xfrm>
              <a:off x="996892" y="3052520"/>
              <a:ext cx="458599" cy="566936"/>
            </a:xfrm>
            <a:prstGeom prst="rect">
              <a:avLst/>
            </a:prstGeom>
          </p:spPr>
        </p:pic>
      </p:grpSp>
      <p:grpSp>
        <p:nvGrpSpPr>
          <p:cNvPr id="27" name="Группа 26"/>
          <p:cNvGrpSpPr/>
          <p:nvPr/>
        </p:nvGrpSpPr>
        <p:grpSpPr>
          <a:xfrm>
            <a:off x="895350" y="5819857"/>
            <a:ext cx="586016" cy="560934"/>
            <a:chOff x="837097" y="2398713"/>
            <a:chExt cx="832866" cy="832866"/>
          </a:xfrm>
        </p:grpSpPr>
        <p:sp>
          <p:nvSpPr>
            <p:cNvPr id="29" name="Овал 28"/>
            <p:cNvSpPr/>
            <p:nvPr/>
          </p:nvSpPr>
          <p:spPr>
            <a:xfrm>
              <a:off x="837097" y="2398713"/>
              <a:ext cx="832866" cy="832866"/>
            </a:xfrm>
            <a:prstGeom prst="ellipse">
              <a:avLst/>
            </a:prstGeom>
            <a:solidFill>
              <a:srgbClr val="F8F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Рисунок 30"/>
            <p:cNvPicPr>
              <a:picLocks noChangeAspect="1"/>
            </p:cNvPicPr>
            <p:nvPr/>
          </p:nvPicPr>
          <p:blipFill>
            <a:blip r:embed="rId7"/>
            <a:stretch>
              <a:fillRect/>
            </a:stretch>
          </p:blipFill>
          <p:spPr>
            <a:xfrm>
              <a:off x="937969" y="2500402"/>
              <a:ext cx="637622" cy="639002"/>
            </a:xfrm>
            <a:prstGeom prst="rect">
              <a:avLst/>
            </a:prstGeom>
          </p:spPr>
        </p:pic>
      </p:grpSp>
      <p:pic>
        <p:nvPicPr>
          <p:cNvPr id="5" name="Рисунок 4"/>
          <p:cNvPicPr>
            <a:picLocks noChangeAspect="1"/>
          </p:cNvPicPr>
          <p:nvPr/>
        </p:nvPicPr>
        <p:blipFill>
          <a:blip r:embed="rId8"/>
          <a:stretch>
            <a:fillRect/>
          </a:stretch>
        </p:blipFill>
        <p:spPr>
          <a:xfrm>
            <a:off x="905266" y="4828453"/>
            <a:ext cx="602458" cy="602458"/>
          </a:xfrm>
          <a:prstGeom prst="rect">
            <a:avLst/>
          </a:prstGeom>
        </p:spPr>
      </p:pic>
    </p:spTree>
    <p:extLst>
      <p:ext uri="{BB962C8B-B14F-4D97-AF65-F5344CB8AC3E}">
        <p14:creationId xmlns:p14="http://schemas.microsoft.com/office/powerpoint/2010/main" val="2794125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03480" y="585689"/>
            <a:ext cx="8738401" cy="335989"/>
          </a:xfrm>
          <a:prstGeom prst="rect">
            <a:avLst/>
          </a:prstGeom>
          <a:noFill/>
        </p:spPr>
        <p:txBody>
          <a:bodyPr wrap="square" rtlCol="0">
            <a:spAutoFit/>
          </a:bodyPr>
          <a:lstStyle/>
          <a:p>
            <a:pPr algn="ctr" fontAlgn="base">
              <a:lnSpc>
                <a:spcPts val="1920"/>
              </a:lnSpc>
              <a:spcBef>
                <a:spcPts val="1800"/>
              </a:spcBef>
            </a:pPr>
            <a:r>
              <a:rPr lang="ru-RU" b="1" dirty="0" smtClean="0">
                <a:solidFill>
                  <a:schemeClr val="accent2">
                    <a:lumMod val="75000"/>
                  </a:schemeClr>
                </a:solidFill>
              </a:rPr>
              <a:t>1. Консультационные </a:t>
            </a:r>
            <a:r>
              <a:rPr lang="ru-RU" b="1" dirty="0">
                <a:solidFill>
                  <a:schemeClr val="accent2">
                    <a:lumMod val="75000"/>
                  </a:schemeClr>
                </a:solidFill>
              </a:rPr>
              <a:t>услуги с привлечением сторонних профильных экспертов</a:t>
            </a:r>
          </a:p>
        </p:txBody>
      </p:sp>
      <p:graphicFrame>
        <p:nvGraphicFramePr>
          <p:cNvPr id="14" name="Таблица 13"/>
          <p:cNvGraphicFramePr>
            <a:graphicFrameLocks noGrp="1"/>
          </p:cNvGraphicFramePr>
          <p:nvPr>
            <p:extLst>
              <p:ext uri="{D42A27DB-BD31-4B8C-83A1-F6EECF244321}">
                <p14:modId xmlns:p14="http://schemas.microsoft.com/office/powerpoint/2010/main" val="2821898474"/>
              </p:ext>
            </p:extLst>
          </p:nvPr>
        </p:nvGraphicFramePr>
        <p:xfrm>
          <a:off x="737493" y="1055806"/>
          <a:ext cx="9462309" cy="4240277"/>
        </p:xfrm>
        <a:graphic>
          <a:graphicData uri="http://schemas.openxmlformats.org/drawingml/2006/table">
            <a:tbl>
              <a:tblPr firstRow="1" bandRow="1">
                <a:tableStyleId>{5C22544A-7EE6-4342-B048-85BDC9FD1C3A}</a:tableStyleId>
              </a:tblPr>
              <a:tblGrid>
                <a:gridCol w="3154103"/>
                <a:gridCol w="3154103"/>
                <a:gridCol w="3154103"/>
              </a:tblGrid>
              <a:tr h="645270">
                <a:tc>
                  <a:txBody>
                    <a:bodyPr/>
                    <a:lstStyle/>
                    <a:p>
                      <a:r>
                        <a:rPr lang="ru-RU" sz="1200" dirty="0" smtClean="0"/>
                        <a:t>Виды</a:t>
                      </a:r>
                      <a:r>
                        <a:rPr lang="ru-RU" sz="1200" baseline="0" dirty="0" smtClean="0"/>
                        <a:t> консультационных услуг</a:t>
                      </a:r>
                      <a:endParaRPr lang="ru-RU" sz="1200" dirty="0"/>
                    </a:p>
                  </a:txBody>
                  <a:tcPr>
                    <a:solidFill>
                      <a:schemeClr val="accent2"/>
                    </a:solidFill>
                  </a:tcPr>
                </a:tc>
                <a:tc>
                  <a:txBody>
                    <a:bodyPr/>
                    <a:lstStyle/>
                    <a:p>
                      <a:r>
                        <a:rPr lang="ru-RU" sz="1200" dirty="0" smtClean="0"/>
                        <a:t>Количество субъектов</a:t>
                      </a:r>
                      <a:r>
                        <a:rPr lang="ru-RU" sz="1200" baseline="0" dirty="0" smtClean="0"/>
                        <a:t> МСП, </a:t>
                      </a:r>
                      <a:r>
                        <a:rPr lang="ru-RU" sz="1200" baseline="0" dirty="0" err="1" smtClean="0"/>
                        <a:t>физ.лиц</a:t>
                      </a:r>
                      <a:r>
                        <a:rPr lang="ru-RU" sz="1200" baseline="0" dirty="0" smtClean="0"/>
                        <a:t>. которые получили поддержку  (122СМСП,98 Ф.Л.)</a:t>
                      </a:r>
                      <a:endParaRPr lang="ru-RU" sz="1200" dirty="0"/>
                    </a:p>
                  </a:txBody>
                  <a:tcPr>
                    <a:solidFill>
                      <a:schemeClr val="accent2"/>
                    </a:solidFill>
                  </a:tcPr>
                </a:tc>
                <a:tc>
                  <a:txBody>
                    <a:bodyPr/>
                    <a:lstStyle/>
                    <a:p>
                      <a:pPr algn="ctr"/>
                      <a:r>
                        <a:rPr lang="ru-RU" sz="1200" dirty="0" smtClean="0"/>
                        <a:t>Расходы,</a:t>
                      </a:r>
                      <a:r>
                        <a:rPr lang="ru-RU" sz="1200" baseline="0" dirty="0" smtClean="0"/>
                        <a:t> тыс. руб.</a:t>
                      </a:r>
                      <a:endParaRPr lang="ru-RU" sz="1200" dirty="0"/>
                    </a:p>
                  </a:txBody>
                  <a:tcPr>
                    <a:solidFill>
                      <a:schemeClr val="accent2"/>
                    </a:solidFill>
                  </a:tcPr>
                </a:tc>
              </a:tr>
              <a:tr h="410225">
                <a:tc>
                  <a:txBody>
                    <a:bodyPr/>
                    <a:lstStyle/>
                    <a:p>
                      <a:r>
                        <a:rPr lang="ru-RU" sz="1100" dirty="0" smtClean="0">
                          <a:solidFill>
                            <a:schemeClr val="tx1"/>
                          </a:solidFill>
                          <a:sym typeface="Arial"/>
                        </a:rPr>
                        <a:t>По вопросам начала ведения собственного дела для физических лиц, планирующих осуществление предпринимательской деятельности</a:t>
                      </a:r>
                      <a:endParaRPr lang="ru-RU" sz="1100" dirty="0">
                        <a:solidFill>
                          <a:schemeClr val="tx1"/>
                        </a:solidFill>
                      </a:endParaRPr>
                    </a:p>
                  </a:txBody>
                  <a:tcPr>
                    <a:solidFill>
                      <a:schemeClr val="accent2">
                        <a:lumMod val="40000"/>
                        <a:lumOff val="60000"/>
                      </a:schemeClr>
                    </a:solidFill>
                  </a:tcPr>
                </a:tc>
                <a:tc>
                  <a:txBody>
                    <a:bodyPr/>
                    <a:lstStyle/>
                    <a:p>
                      <a:r>
                        <a:rPr lang="ru-RU" sz="1200" dirty="0" smtClean="0">
                          <a:solidFill>
                            <a:schemeClr val="tx1"/>
                          </a:solidFill>
                        </a:rPr>
                        <a:t>20 </a:t>
                      </a:r>
                      <a:r>
                        <a:rPr lang="ru-RU" sz="1200" dirty="0" err="1" smtClean="0">
                          <a:solidFill>
                            <a:schemeClr val="tx1"/>
                          </a:solidFill>
                        </a:rPr>
                        <a:t>смсп</a:t>
                      </a:r>
                      <a:endParaRPr lang="ru-RU" sz="1200" dirty="0">
                        <a:solidFill>
                          <a:schemeClr val="tx1"/>
                        </a:solidFill>
                      </a:endParaRPr>
                    </a:p>
                  </a:txBody>
                  <a:tcPr>
                    <a:solidFill>
                      <a:schemeClr val="accent2">
                        <a:lumMod val="40000"/>
                        <a:lumOff val="60000"/>
                      </a:schemeClr>
                    </a:solidFill>
                  </a:tcPr>
                </a:tc>
                <a:tc>
                  <a:txBody>
                    <a:bodyPr/>
                    <a:lstStyle/>
                    <a:p>
                      <a:r>
                        <a:rPr lang="ru-RU" sz="1100" dirty="0" smtClean="0">
                          <a:solidFill>
                            <a:schemeClr val="tx1"/>
                          </a:solidFill>
                        </a:rPr>
                        <a:t>9,28</a:t>
                      </a:r>
                      <a:endParaRPr lang="ru-RU" sz="1100" dirty="0">
                        <a:solidFill>
                          <a:schemeClr val="tx1"/>
                        </a:solidFill>
                      </a:endParaRPr>
                    </a:p>
                  </a:txBody>
                  <a:tcPr>
                    <a:solidFill>
                      <a:schemeClr val="accent2">
                        <a:lumMod val="40000"/>
                        <a:lumOff val="60000"/>
                      </a:schemeClr>
                    </a:solidFill>
                  </a:tcPr>
                </a:tc>
              </a:tr>
              <a:tr h="393246">
                <a:tc>
                  <a:txBody>
                    <a:bodyPr/>
                    <a:lstStyle/>
                    <a:p>
                      <a:r>
                        <a:rPr lang="ru-RU" sz="1100" dirty="0" smtClean="0">
                          <a:solidFill>
                            <a:schemeClr val="tx1"/>
                          </a:solidFill>
                        </a:rPr>
                        <a:t>По вопросам финансового планирования</a:t>
                      </a:r>
                      <a:endParaRPr lang="ru-RU" sz="1100" dirty="0">
                        <a:solidFill>
                          <a:schemeClr val="tx1"/>
                        </a:solidFill>
                      </a:endParaRPr>
                    </a:p>
                  </a:txBody>
                  <a:tcPr>
                    <a:solidFill>
                      <a:schemeClr val="accent2">
                        <a:lumMod val="40000"/>
                        <a:lumOff val="60000"/>
                      </a:schemeClr>
                    </a:solidFill>
                  </a:tcPr>
                </a:tc>
                <a:tc>
                  <a:txBody>
                    <a:bodyPr/>
                    <a:lstStyle/>
                    <a:p>
                      <a:r>
                        <a:rPr lang="ru-RU" sz="1200" dirty="0" smtClean="0">
                          <a:solidFill>
                            <a:schemeClr val="tx1"/>
                          </a:solidFill>
                        </a:rPr>
                        <a:t>20 </a:t>
                      </a:r>
                      <a:r>
                        <a:rPr lang="ru-RU" sz="1200" dirty="0" err="1" smtClean="0">
                          <a:solidFill>
                            <a:schemeClr val="tx1"/>
                          </a:solidFill>
                        </a:rPr>
                        <a:t>смсп</a:t>
                      </a:r>
                      <a:endParaRPr lang="ru-RU" sz="1200" dirty="0">
                        <a:solidFill>
                          <a:schemeClr val="tx1"/>
                        </a:solidFill>
                      </a:endParaRPr>
                    </a:p>
                  </a:txBody>
                  <a:tcPr>
                    <a:solidFill>
                      <a:schemeClr val="accent2">
                        <a:lumMod val="40000"/>
                        <a:lumOff val="60000"/>
                      </a:schemeClr>
                    </a:solidFill>
                  </a:tcPr>
                </a:tc>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ru-RU" sz="1100" dirty="0" smtClean="0">
                          <a:solidFill>
                            <a:schemeClr val="tx1"/>
                          </a:solidFill>
                          <a:sym typeface="Arial"/>
                        </a:rPr>
                        <a:t>9,28</a:t>
                      </a:r>
                      <a:endParaRPr lang="ru-RU" sz="1100" dirty="0" smtClean="0">
                        <a:solidFill>
                          <a:schemeClr val="tx1"/>
                        </a:solidFill>
                      </a:endParaRPr>
                    </a:p>
                    <a:p>
                      <a:endParaRPr lang="ru-RU" dirty="0">
                        <a:solidFill>
                          <a:schemeClr val="tx1"/>
                        </a:solidFill>
                      </a:endParaRPr>
                    </a:p>
                  </a:txBody>
                  <a:tcPr>
                    <a:solidFill>
                      <a:schemeClr val="accent2">
                        <a:lumMod val="40000"/>
                        <a:lumOff val="60000"/>
                      </a:schemeClr>
                    </a:solidFill>
                  </a:tcPr>
                </a:tc>
              </a:tr>
              <a:tr h="397020">
                <a:tc>
                  <a:txBody>
                    <a:bodyPr/>
                    <a:lstStyle/>
                    <a:p>
                      <a:r>
                        <a:rPr lang="ru-RU" sz="1100" dirty="0" smtClean="0">
                          <a:solidFill>
                            <a:schemeClr val="tx1"/>
                          </a:solidFill>
                          <a:sym typeface="Arial"/>
                        </a:rPr>
                        <a:t>По вопросам маркетингового сопровождения деятельности СМСП</a:t>
                      </a:r>
                      <a:endParaRPr lang="ru-RU" sz="1100" dirty="0">
                        <a:solidFill>
                          <a:schemeClr val="tx1"/>
                        </a:solidFill>
                      </a:endParaRPr>
                    </a:p>
                  </a:txBody>
                  <a:tcPr>
                    <a:solidFill>
                      <a:schemeClr val="accent2">
                        <a:lumMod val="40000"/>
                        <a:lumOff val="60000"/>
                      </a:schemeClr>
                    </a:solidFill>
                  </a:tcPr>
                </a:tc>
                <a:tc>
                  <a:txBody>
                    <a:bodyPr/>
                    <a:lstStyle/>
                    <a:p>
                      <a:r>
                        <a:rPr lang="ru-RU" sz="1200" dirty="0" smtClean="0">
                          <a:solidFill>
                            <a:schemeClr val="tx1"/>
                          </a:solidFill>
                        </a:rPr>
                        <a:t>20 </a:t>
                      </a:r>
                      <a:r>
                        <a:rPr lang="ru-RU" sz="1200" dirty="0" err="1" smtClean="0">
                          <a:solidFill>
                            <a:schemeClr val="tx1"/>
                          </a:solidFill>
                        </a:rPr>
                        <a:t>смсп</a:t>
                      </a:r>
                      <a:endParaRPr lang="ru-RU" sz="1200" dirty="0">
                        <a:solidFill>
                          <a:schemeClr val="tx1"/>
                        </a:solidFill>
                      </a:endParaRPr>
                    </a:p>
                  </a:txBody>
                  <a:tcPr>
                    <a:solidFill>
                      <a:schemeClr val="accent2">
                        <a:lumMod val="40000"/>
                        <a:lumOff val="60000"/>
                      </a:schemeClr>
                    </a:solidFill>
                  </a:tcPr>
                </a:tc>
                <a:tc>
                  <a:txBody>
                    <a:bodyPr/>
                    <a:lstStyle/>
                    <a:p>
                      <a:r>
                        <a:rPr lang="ru-RU" sz="1100" dirty="0" smtClean="0">
                          <a:solidFill>
                            <a:schemeClr val="tx1"/>
                          </a:solidFill>
                          <a:sym typeface="Arial"/>
                        </a:rPr>
                        <a:t>9,28</a:t>
                      </a:r>
                      <a:endParaRPr lang="ru-RU" sz="1100" dirty="0">
                        <a:solidFill>
                          <a:schemeClr val="tx1"/>
                        </a:solidFill>
                      </a:endParaRPr>
                    </a:p>
                  </a:txBody>
                  <a:tcPr>
                    <a:solidFill>
                      <a:schemeClr val="accent2">
                        <a:lumMod val="40000"/>
                        <a:lumOff val="60000"/>
                      </a:schemeClr>
                    </a:solidFill>
                  </a:tcPr>
                </a:tc>
              </a:tr>
              <a:tr h="397020">
                <a:tc>
                  <a:txBody>
                    <a:bodyPr/>
                    <a:lstStyle/>
                    <a:p>
                      <a:r>
                        <a:rPr lang="ru-RU" sz="1100" dirty="0" smtClean="0">
                          <a:solidFill>
                            <a:schemeClr val="tx1"/>
                          </a:solidFill>
                          <a:sym typeface="Arial"/>
                        </a:rPr>
                        <a:t>По вопросам патентных исследований, патентно-лицензионного сопровождения деятельности СМСП</a:t>
                      </a:r>
                      <a:endParaRPr lang="ru-RU" sz="1100" dirty="0">
                        <a:solidFill>
                          <a:schemeClr val="tx1"/>
                        </a:solidFill>
                      </a:endParaRPr>
                    </a:p>
                  </a:txBody>
                  <a:tcPr>
                    <a:solidFill>
                      <a:schemeClr val="accent2">
                        <a:lumMod val="40000"/>
                        <a:lumOff val="60000"/>
                      </a:schemeClr>
                    </a:solidFill>
                  </a:tcPr>
                </a:tc>
                <a:tc>
                  <a:txBody>
                    <a:bodyPr/>
                    <a:lstStyle/>
                    <a:p>
                      <a:r>
                        <a:rPr lang="ru-RU" sz="1200" dirty="0" smtClean="0">
                          <a:solidFill>
                            <a:schemeClr val="tx1"/>
                          </a:solidFill>
                        </a:rPr>
                        <a:t>10 </a:t>
                      </a:r>
                      <a:r>
                        <a:rPr lang="ru-RU" sz="1200" dirty="0" err="1" smtClean="0">
                          <a:solidFill>
                            <a:schemeClr val="tx1"/>
                          </a:solidFill>
                        </a:rPr>
                        <a:t>смсп</a:t>
                      </a:r>
                      <a:endParaRPr lang="ru-RU" sz="1200" dirty="0">
                        <a:solidFill>
                          <a:schemeClr val="tx1"/>
                        </a:solidFill>
                      </a:endParaRPr>
                    </a:p>
                  </a:txBody>
                  <a:tcPr>
                    <a:solidFill>
                      <a:schemeClr val="accent2">
                        <a:lumMod val="40000"/>
                        <a:lumOff val="60000"/>
                      </a:schemeClr>
                    </a:solidFill>
                  </a:tcPr>
                </a:tc>
                <a:tc>
                  <a:txBody>
                    <a:bodyPr/>
                    <a:lstStyle/>
                    <a:p>
                      <a:r>
                        <a:rPr lang="ru-RU" sz="1100" dirty="0" smtClean="0">
                          <a:solidFill>
                            <a:schemeClr val="tx1"/>
                          </a:solidFill>
                          <a:sym typeface="Arial"/>
                        </a:rPr>
                        <a:t>19,9</a:t>
                      </a:r>
                      <a:endParaRPr lang="ru-RU" sz="1100" dirty="0">
                        <a:solidFill>
                          <a:schemeClr val="tx1"/>
                        </a:solidFill>
                      </a:endParaRPr>
                    </a:p>
                  </a:txBody>
                  <a:tcPr>
                    <a:solidFill>
                      <a:schemeClr val="accent2">
                        <a:lumMod val="40000"/>
                        <a:lumOff val="60000"/>
                      </a:schemeClr>
                    </a:solidFill>
                  </a:tcPr>
                </a:tc>
              </a:tr>
              <a:tr h="397020">
                <a:tc>
                  <a:txBody>
                    <a:bodyPr/>
                    <a:lstStyle/>
                    <a:p>
                      <a:r>
                        <a:rPr lang="ru-RU" sz="1100" dirty="0" smtClean="0">
                          <a:solidFill>
                            <a:schemeClr val="tx1"/>
                          </a:solidFill>
                          <a:sym typeface="Arial"/>
                        </a:rPr>
                        <a:t>По вопросам правового обеспечения деятельности СМСП</a:t>
                      </a:r>
                      <a:endParaRPr lang="ru-RU" sz="1100" dirty="0">
                        <a:solidFill>
                          <a:schemeClr val="tx1"/>
                        </a:solidFill>
                      </a:endParaRPr>
                    </a:p>
                  </a:txBody>
                  <a:tcPr>
                    <a:solidFill>
                      <a:schemeClr val="accent2">
                        <a:lumMod val="40000"/>
                        <a:lumOff val="60000"/>
                      </a:schemeClr>
                    </a:solidFill>
                  </a:tcPr>
                </a:tc>
                <a:tc>
                  <a:txBody>
                    <a:bodyPr/>
                    <a:lstStyle/>
                    <a:p>
                      <a:r>
                        <a:rPr lang="ru-RU" sz="1200" dirty="0" smtClean="0">
                          <a:solidFill>
                            <a:schemeClr val="tx1"/>
                          </a:solidFill>
                        </a:rPr>
                        <a:t>20 </a:t>
                      </a:r>
                      <a:r>
                        <a:rPr lang="ru-RU" sz="1200" dirty="0" err="1" smtClean="0">
                          <a:solidFill>
                            <a:schemeClr val="tx1"/>
                          </a:solidFill>
                        </a:rPr>
                        <a:t>смсп</a:t>
                      </a:r>
                      <a:endParaRPr lang="ru-RU" sz="1200" dirty="0">
                        <a:solidFill>
                          <a:schemeClr val="tx1"/>
                        </a:solidFill>
                      </a:endParaRPr>
                    </a:p>
                  </a:txBody>
                  <a:tcPr>
                    <a:solidFill>
                      <a:schemeClr val="accent2">
                        <a:lumMod val="40000"/>
                        <a:lumOff val="60000"/>
                      </a:schemeClr>
                    </a:solidFill>
                  </a:tcPr>
                </a:tc>
                <a:tc>
                  <a:txBody>
                    <a:bodyPr/>
                    <a:lstStyle/>
                    <a:p>
                      <a:r>
                        <a:rPr lang="ru-RU" sz="1100" dirty="0" smtClean="0">
                          <a:solidFill>
                            <a:schemeClr val="tx1"/>
                          </a:solidFill>
                          <a:sym typeface="Arial"/>
                        </a:rPr>
                        <a:t>39,8</a:t>
                      </a:r>
                      <a:endParaRPr lang="ru-RU" sz="1100" dirty="0">
                        <a:solidFill>
                          <a:schemeClr val="tx1"/>
                        </a:solidFill>
                      </a:endParaRPr>
                    </a:p>
                  </a:txBody>
                  <a:tcPr>
                    <a:solidFill>
                      <a:schemeClr val="accent2">
                        <a:lumMod val="40000"/>
                        <a:lumOff val="60000"/>
                      </a:schemeClr>
                    </a:solidFill>
                  </a:tcPr>
                </a:tc>
              </a:tr>
              <a:tr h="397020">
                <a:tc>
                  <a:txBody>
                    <a:bodyPr/>
                    <a:lstStyle/>
                    <a:p>
                      <a:r>
                        <a:rPr lang="ru-RU" sz="1100" dirty="0" smtClean="0">
                          <a:solidFill>
                            <a:schemeClr val="tx1"/>
                          </a:solidFill>
                        </a:rPr>
                        <a:t>По вопросам информационного сопровождения деятельности СМСП</a:t>
                      </a:r>
                      <a:endParaRPr lang="ru-RU" sz="1100" dirty="0">
                        <a:solidFill>
                          <a:schemeClr val="tx1"/>
                        </a:solidFill>
                      </a:endParaRPr>
                    </a:p>
                  </a:txBody>
                  <a:tcPr>
                    <a:solidFill>
                      <a:schemeClr val="accent2">
                        <a:lumMod val="40000"/>
                        <a:lumOff val="60000"/>
                      </a:schemeClr>
                    </a:solidFill>
                  </a:tcPr>
                </a:tc>
                <a:tc>
                  <a:txBody>
                    <a:bodyPr/>
                    <a:lstStyle/>
                    <a:p>
                      <a:r>
                        <a:rPr lang="ru-RU" sz="1200" dirty="0" smtClean="0">
                          <a:solidFill>
                            <a:schemeClr val="tx1"/>
                          </a:solidFill>
                        </a:rPr>
                        <a:t>20 </a:t>
                      </a:r>
                      <a:r>
                        <a:rPr lang="ru-RU" sz="1200" dirty="0" err="1" smtClean="0">
                          <a:solidFill>
                            <a:schemeClr val="tx1"/>
                          </a:solidFill>
                        </a:rPr>
                        <a:t>смсп</a:t>
                      </a:r>
                      <a:endParaRPr lang="ru-RU" sz="1200" dirty="0">
                        <a:solidFill>
                          <a:schemeClr val="tx1"/>
                        </a:solidFill>
                      </a:endParaRPr>
                    </a:p>
                  </a:txBody>
                  <a:tcPr>
                    <a:solidFill>
                      <a:schemeClr val="accent2">
                        <a:lumMod val="40000"/>
                        <a:lumOff val="60000"/>
                      </a:schemeClr>
                    </a:solidFill>
                  </a:tcPr>
                </a:tc>
                <a:tc>
                  <a:txBody>
                    <a:bodyPr/>
                    <a:lstStyle/>
                    <a:p>
                      <a:r>
                        <a:rPr lang="ru-RU" sz="1100" dirty="0" smtClean="0">
                          <a:solidFill>
                            <a:schemeClr val="tx1"/>
                          </a:solidFill>
                        </a:rPr>
                        <a:t>9,28</a:t>
                      </a:r>
                      <a:endParaRPr lang="ru-RU" sz="1100" dirty="0">
                        <a:solidFill>
                          <a:schemeClr val="tx1"/>
                        </a:solidFill>
                      </a:endParaRPr>
                    </a:p>
                  </a:txBody>
                  <a:tcPr>
                    <a:solidFill>
                      <a:schemeClr val="accent2">
                        <a:lumMod val="40000"/>
                        <a:lumOff val="60000"/>
                      </a:schemeClr>
                    </a:solidFill>
                  </a:tcPr>
                </a:tc>
              </a:tr>
              <a:tr h="397020">
                <a:tc>
                  <a:txBody>
                    <a:bodyPr/>
                    <a:lstStyle/>
                    <a:p>
                      <a:endParaRPr lang="ru-RU" sz="1100" dirty="0">
                        <a:solidFill>
                          <a:schemeClr val="tx1"/>
                        </a:solidFill>
                      </a:endParaRPr>
                    </a:p>
                  </a:txBody>
                  <a:tcPr>
                    <a:solidFill>
                      <a:schemeClr val="accent2">
                        <a:lumMod val="40000"/>
                        <a:lumOff val="60000"/>
                      </a:schemeClr>
                    </a:solidFill>
                  </a:tcPr>
                </a:tc>
                <a:tc>
                  <a:txBody>
                    <a:bodyPr/>
                    <a:lstStyle/>
                    <a:p>
                      <a:r>
                        <a:rPr lang="ru-RU" sz="1200" dirty="0" smtClean="0">
                          <a:solidFill>
                            <a:schemeClr val="tx1"/>
                          </a:solidFill>
                        </a:rPr>
                        <a:t>20</a:t>
                      </a:r>
                      <a:endParaRPr lang="ru-RU" sz="1200" dirty="0">
                        <a:solidFill>
                          <a:schemeClr val="tx1"/>
                        </a:solidFill>
                      </a:endParaRPr>
                    </a:p>
                  </a:txBody>
                  <a:tcPr>
                    <a:solidFill>
                      <a:schemeClr val="accent2">
                        <a:lumMod val="40000"/>
                        <a:lumOff val="60000"/>
                      </a:schemeClr>
                    </a:solidFill>
                  </a:tcPr>
                </a:tc>
                <a:tc>
                  <a:txBody>
                    <a:bodyPr/>
                    <a:lstStyle/>
                    <a:p>
                      <a:endParaRPr lang="ru-RU" dirty="0">
                        <a:solidFill>
                          <a:schemeClr val="tx1"/>
                        </a:solidFill>
                      </a:endParaRPr>
                    </a:p>
                  </a:txBody>
                  <a:tcPr>
                    <a:solidFill>
                      <a:schemeClr val="accent2">
                        <a:lumMod val="40000"/>
                        <a:lumOff val="60000"/>
                      </a:schemeClr>
                    </a:solidFill>
                  </a:tcPr>
                </a:tc>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141486952"/>
              </p:ext>
            </p:extLst>
          </p:nvPr>
        </p:nvGraphicFramePr>
        <p:xfrm>
          <a:off x="737492" y="4713402"/>
          <a:ext cx="9452883" cy="2009267"/>
        </p:xfrm>
        <a:graphic>
          <a:graphicData uri="http://schemas.openxmlformats.org/drawingml/2006/table">
            <a:tbl>
              <a:tblPr firstRow="1" bandRow="1">
                <a:tableStyleId>{5C22544A-7EE6-4342-B048-85BDC9FD1C3A}</a:tableStyleId>
              </a:tblPr>
              <a:tblGrid>
                <a:gridCol w="3150961"/>
                <a:gridCol w="3150961"/>
                <a:gridCol w="3150961"/>
              </a:tblGrid>
              <a:tr h="556182">
                <a:tc>
                  <a:txBody>
                    <a:bodyPr/>
                    <a:lstStyle/>
                    <a:p>
                      <a:r>
                        <a:rPr lang="ru-RU" sz="1100" b="0" dirty="0" smtClean="0">
                          <a:solidFill>
                            <a:schemeClr val="tx1"/>
                          </a:solidFill>
                        </a:rPr>
                        <a:t>По подбору персонала, по вопросам применения трудового законодательства РФ</a:t>
                      </a:r>
                      <a:endParaRPr lang="ru-RU" sz="1100" b="0" dirty="0">
                        <a:solidFill>
                          <a:schemeClr val="tx1"/>
                        </a:solidFill>
                      </a:endParaRPr>
                    </a:p>
                  </a:txBody>
                  <a:tcPr>
                    <a:solidFill>
                      <a:schemeClr val="accent2">
                        <a:lumMod val="60000"/>
                        <a:lumOff val="40000"/>
                      </a:schemeClr>
                    </a:solidFill>
                  </a:tcPr>
                </a:tc>
                <a:tc>
                  <a:txBody>
                    <a:bodyPr/>
                    <a:lstStyle/>
                    <a:p>
                      <a:r>
                        <a:rPr lang="ru-RU" sz="1200" b="0" dirty="0" smtClean="0">
                          <a:solidFill>
                            <a:schemeClr val="tx1"/>
                          </a:solidFill>
                        </a:rPr>
                        <a:t>20 </a:t>
                      </a:r>
                      <a:r>
                        <a:rPr lang="ru-RU" sz="1200" b="0" dirty="0" err="1" smtClean="0">
                          <a:solidFill>
                            <a:schemeClr val="tx1"/>
                          </a:solidFill>
                        </a:rPr>
                        <a:t>смсп</a:t>
                      </a:r>
                      <a:endParaRPr lang="ru-RU" sz="1200" b="0" dirty="0">
                        <a:solidFill>
                          <a:schemeClr val="tx1"/>
                        </a:solidFill>
                      </a:endParaRPr>
                    </a:p>
                  </a:txBody>
                  <a:tcPr>
                    <a:solidFill>
                      <a:schemeClr val="accent2">
                        <a:lumMod val="60000"/>
                        <a:lumOff val="40000"/>
                      </a:schemeClr>
                    </a:solidFill>
                  </a:tcPr>
                </a:tc>
                <a:tc>
                  <a:txBody>
                    <a:bodyPr/>
                    <a:lstStyle/>
                    <a:p>
                      <a:r>
                        <a:rPr lang="ru-RU" sz="1100" b="0" dirty="0" smtClean="0">
                          <a:solidFill>
                            <a:schemeClr val="tx1"/>
                          </a:solidFill>
                        </a:rPr>
                        <a:t>39,8</a:t>
                      </a:r>
                    </a:p>
                    <a:p>
                      <a:endParaRPr lang="ru-RU" dirty="0">
                        <a:solidFill>
                          <a:schemeClr val="tx1"/>
                        </a:solidFill>
                      </a:endParaRPr>
                    </a:p>
                  </a:txBody>
                  <a:tcPr>
                    <a:solidFill>
                      <a:schemeClr val="accent2">
                        <a:lumMod val="60000"/>
                        <a:lumOff val="40000"/>
                      </a:schemeClr>
                    </a:solidFill>
                  </a:tcPr>
                </a:tc>
              </a:tr>
              <a:tr h="399264">
                <a:tc>
                  <a:txBody>
                    <a:bodyPr/>
                    <a:lstStyle/>
                    <a:p>
                      <a:r>
                        <a:rPr lang="ru-RU" sz="1100" dirty="0" smtClean="0">
                          <a:solidFill>
                            <a:schemeClr val="tx1"/>
                          </a:solidFill>
                        </a:rPr>
                        <a:t>По организации сертификации товаров, работ и услуг СМСП</a:t>
                      </a:r>
                      <a:endParaRPr lang="ru-RU" sz="1100" dirty="0">
                        <a:solidFill>
                          <a:schemeClr val="tx1"/>
                        </a:solidFill>
                      </a:endParaRPr>
                    </a:p>
                  </a:txBody>
                  <a:tcPr>
                    <a:solidFill>
                      <a:schemeClr val="accent2">
                        <a:lumMod val="60000"/>
                        <a:lumOff val="40000"/>
                      </a:schemeClr>
                    </a:solidFill>
                  </a:tcPr>
                </a:tc>
                <a:tc>
                  <a:txBody>
                    <a:bodyPr/>
                    <a:lstStyle/>
                    <a:p>
                      <a:r>
                        <a:rPr lang="ru-RU" sz="1200" dirty="0" smtClean="0">
                          <a:solidFill>
                            <a:schemeClr val="tx1"/>
                          </a:solidFill>
                        </a:rPr>
                        <a:t>20 </a:t>
                      </a:r>
                      <a:r>
                        <a:rPr lang="ru-RU" sz="1200" dirty="0" err="1" smtClean="0">
                          <a:solidFill>
                            <a:schemeClr val="tx1"/>
                          </a:solidFill>
                        </a:rPr>
                        <a:t>смсп</a:t>
                      </a:r>
                      <a:endParaRPr lang="ru-RU" sz="1200" dirty="0">
                        <a:solidFill>
                          <a:schemeClr val="tx1"/>
                        </a:solidFill>
                      </a:endParaRPr>
                    </a:p>
                  </a:txBody>
                  <a:tcPr>
                    <a:solidFill>
                      <a:schemeClr val="accent2">
                        <a:lumMod val="60000"/>
                        <a:lumOff val="40000"/>
                      </a:schemeClr>
                    </a:solidFill>
                  </a:tcPr>
                </a:tc>
                <a:tc>
                  <a:txBody>
                    <a:bodyPr/>
                    <a:lstStyle/>
                    <a:p>
                      <a:r>
                        <a:rPr lang="ru-RU" sz="1100" dirty="0" smtClean="0">
                          <a:solidFill>
                            <a:schemeClr val="tx1"/>
                          </a:solidFill>
                        </a:rPr>
                        <a:t>9,28</a:t>
                      </a:r>
                      <a:endParaRPr lang="ru-RU" sz="1100" dirty="0">
                        <a:solidFill>
                          <a:schemeClr val="tx1"/>
                        </a:solidFill>
                      </a:endParaRPr>
                    </a:p>
                  </a:txBody>
                  <a:tcPr>
                    <a:solidFill>
                      <a:schemeClr val="accent2">
                        <a:lumMod val="60000"/>
                        <a:lumOff val="40000"/>
                      </a:schemeClr>
                    </a:solidFill>
                  </a:tcPr>
                </a:tc>
              </a:tr>
              <a:tr h="399264">
                <a:tc>
                  <a:txBody>
                    <a:bodyPr/>
                    <a:lstStyle/>
                    <a:p>
                      <a:r>
                        <a:rPr lang="ru-RU" sz="1100" dirty="0" smtClean="0">
                          <a:solidFill>
                            <a:schemeClr val="tx1"/>
                          </a:solidFill>
                        </a:rPr>
                        <a:t>Иные консультационные услуги в целях содействия развитию деятельности</a:t>
                      </a:r>
                      <a:endParaRPr lang="ru-RU" sz="1100" dirty="0">
                        <a:solidFill>
                          <a:schemeClr val="tx1"/>
                        </a:solidFill>
                      </a:endParaRPr>
                    </a:p>
                  </a:txBody>
                  <a:tcPr>
                    <a:solidFill>
                      <a:schemeClr val="accent2">
                        <a:lumMod val="60000"/>
                        <a:lumOff val="40000"/>
                      </a:schemeClr>
                    </a:solidFill>
                  </a:tcPr>
                </a:tc>
                <a:tc>
                  <a:txBody>
                    <a:bodyPr/>
                    <a:lstStyle/>
                    <a:p>
                      <a:r>
                        <a:rPr lang="ru-RU" sz="1200" dirty="0" smtClean="0">
                          <a:solidFill>
                            <a:schemeClr val="tx1"/>
                          </a:solidFill>
                        </a:rPr>
                        <a:t>10 </a:t>
                      </a:r>
                      <a:r>
                        <a:rPr lang="ru-RU" sz="1200" dirty="0" err="1" smtClean="0">
                          <a:solidFill>
                            <a:schemeClr val="tx1"/>
                          </a:solidFill>
                        </a:rPr>
                        <a:t>смсп</a:t>
                      </a:r>
                      <a:endParaRPr lang="ru-RU" sz="1200" dirty="0">
                        <a:solidFill>
                          <a:schemeClr val="tx1"/>
                        </a:solidFill>
                      </a:endParaRPr>
                    </a:p>
                  </a:txBody>
                  <a:tcPr>
                    <a:solidFill>
                      <a:schemeClr val="accent2">
                        <a:lumMod val="60000"/>
                        <a:lumOff val="40000"/>
                      </a:schemeClr>
                    </a:solidFill>
                  </a:tcPr>
                </a:tc>
                <a:tc>
                  <a:txBody>
                    <a:bodyPr/>
                    <a:lstStyle/>
                    <a:p>
                      <a:r>
                        <a:rPr lang="ru-RU" sz="1100" dirty="0" smtClean="0">
                          <a:solidFill>
                            <a:schemeClr val="tx1"/>
                          </a:solidFill>
                        </a:rPr>
                        <a:t>4,64</a:t>
                      </a:r>
                    </a:p>
                  </a:txBody>
                  <a:tcPr>
                    <a:solidFill>
                      <a:schemeClr val="accent2">
                        <a:lumMod val="60000"/>
                        <a:lumOff val="40000"/>
                      </a:schemeClr>
                    </a:solidFill>
                  </a:tcPr>
                </a:tc>
              </a:tr>
              <a:tr h="399264">
                <a:tc>
                  <a:txBody>
                    <a:bodyPr/>
                    <a:lstStyle/>
                    <a:p>
                      <a:r>
                        <a:rPr lang="ru-RU" sz="1100" dirty="0" smtClean="0">
                          <a:solidFill>
                            <a:schemeClr val="tx1"/>
                          </a:solidFill>
                          <a:sym typeface="Arial"/>
                        </a:rPr>
                        <a:t>Предоставление информации о возможностях получения кредитных и иных финансовых ресурсов</a:t>
                      </a:r>
                      <a:endParaRPr lang="ru-RU" sz="1100" dirty="0">
                        <a:solidFill>
                          <a:schemeClr val="tx1"/>
                        </a:solidFill>
                      </a:endParaRPr>
                    </a:p>
                  </a:txBody>
                  <a:tcPr>
                    <a:solidFill>
                      <a:schemeClr val="accent2">
                        <a:lumMod val="60000"/>
                        <a:lumOff val="40000"/>
                      </a:schemeClr>
                    </a:solidFill>
                  </a:tcPr>
                </a:tc>
                <a:tc>
                  <a:txBody>
                    <a:bodyPr/>
                    <a:lstStyle/>
                    <a:p>
                      <a:r>
                        <a:rPr lang="ru-RU" sz="1200" dirty="0" smtClean="0">
                          <a:solidFill>
                            <a:schemeClr val="tx1"/>
                          </a:solidFill>
                        </a:rPr>
                        <a:t>20 </a:t>
                      </a:r>
                      <a:r>
                        <a:rPr lang="ru-RU" sz="1200" dirty="0" err="1" smtClean="0">
                          <a:solidFill>
                            <a:schemeClr val="tx1"/>
                          </a:solidFill>
                        </a:rPr>
                        <a:t>смсп</a:t>
                      </a:r>
                      <a:endParaRPr lang="ru-RU" sz="1200" dirty="0">
                        <a:solidFill>
                          <a:schemeClr val="tx1"/>
                        </a:solidFill>
                      </a:endParaRPr>
                    </a:p>
                  </a:txBody>
                  <a:tcPr>
                    <a:solidFill>
                      <a:schemeClr val="accent2">
                        <a:lumMod val="60000"/>
                        <a:lumOff val="40000"/>
                      </a:schemeClr>
                    </a:solidFill>
                  </a:tcPr>
                </a:tc>
                <a:tc>
                  <a:txBody>
                    <a:bodyPr/>
                    <a:lstStyle/>
                    <a:p>
                      <a:r>
                        <a:rPr lang="ru-RU" sz="1100" dirty="0" smtClean="0">
                          <a:solidFill>
                            <a:schemeClr val="tx1"/>
                          </a:solidFill>
                        </a:rPr>
                        <a:t>9,28</a:t>
                      </a:r>
                      <a:endParaRPr lang="ru-RU" sz="1100" dirty="0">
                        <a:solidFill>
                          <a:schemeClr val="tx1"/>
                        </a:solidFill>
                      </a:endParaRPr>
                    </a:p>
                  </a:txBody>
                  <a:tcPr>
                    <a:solidFill>
                      <a:schemeClr val="accent2">
                        <a:lumMod val="60000"/>
                        <a:lumOff val="40000"/>
                      </a:schemeClr>
                    </a:solidFill>
                  </a:tcPr>
                </a:tc>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val="1696584381"/>
              </p:ext>
            </p:extLst>
          </p:nvPr>
        </p:nvGraphicFramePr>
        <p:xfrm>
          <a:off x="737492" y="6693030"/>
          <a:ext cx="9443456" cy="426720"/>
        </p:xfrm>
        <a:graphic>
          <a:graphicData uri="http://schemas.openxmlformats.org/drawingml/2006/table">
            <a:tbl>
              <a:tblPr firstRow="1" bandRow="1">
                <a:tableStyleId>{5C22544A-7EE6-4342-B048-85BDC9FD1C3A}</a:tableStyleId>
              </a:tblPr>
              <a:tblGrid>
                <a:gridCol w="3155778"/>
                <a:gridCol w="3148553"/>
                <a:gridCol w="3139125"/>
              </a:tblGrid>
              <a:tr h="348792">
                <a:tc>
                  <a:txBody>
                    <a:bodyPr/>
                    <a:lstStyle/>
                    <a:p>
                      <a:r>
                        <a:rPr lang="ru-RU" sz="1100" b="0" dirty="0" smtClean="0">
                          <a:solidFill>
                            <a:schemeClr val="tx1"/>
                          </a:solidFill>
                          <a:sym typeface="Arial"/>
                        </a:rPr>
                        <a:t>Консультационные услуги по вопросам бизнес-планирования</a:t>
                      </a:r>
                      <a:endParaRPr lang="ru-RU" sz="1100" b="0" dirty="0">
                        <a:solidFill>
                          <a:schemeClr val="tx1"/>
                        </a:solidFill>
                      </a:endParaRPr>
                    </a:p>
                  </a:txBody>
                  <a:tcPr>
                    <a:solidFill>
                      <a:schemeClr val="accent2">
                        <a:lumMod val="40000"/>
                        <a:lumOff val="60000"/>
                      </a:schemeClr>
                    </a:solidFill>
                  </a:tcPr>
                </a:tc>
                <a:tc>
                  <a:txBody>
                    <a:bodyPr/>
                    <a:lstStyle/>
                    <a:p>
                      <a:r>
                        <a:rPr lang="ru-RU" sz="1200" b="0" dirty="0" smtClean="0">
                          <a:solidFill>
                            <a:schemeClr val="tx1"/>
                          </a:solidFill>
                        </a:rPr>
                        <a:t>40 </a:t>
                      </a:r>
                      <a:r>
                        <a:rPr lang="ru-RU" sz="1200" b="0" dirty="0" err="1" smtClean="0">
                          <a:solidFill>
                            <a:schemeClr val="tx1"/>
                          </a:solidFill>
                        </a:rPr>
                        <a:t>смсп</a:t>
                      </a:r>
                      <a:endParaRPr lang="ru-RU" sz="1200" b="0" dirty="0">
                        <a:solidFill>
                          <a:schemeClr val="tx1"/>
                        </a:solidFill>
                      </a:endParaRPr>
                    </a:p>
                  </a:txBody>
                  <a:tcPr>
                    <a:solidFill>
                      <a:schemeClr val="accent2">
                        <a:lumMod val="40000"/>
                        <a:lumOff val="60000"/>
                      </a:schemeClr>
                    </a:solidFill>
                  </a:tcPr>
                </a:tc>
                <a:tc>
                  <a:txBody>
                    <a:bodyPr/>
                    <a:lstStyle/>
                    <a:p>
                      <a:r>
                        <a:rPr lang="ru-RU" sz="1100" b="0" dirty="0" smtClean="0">
                          <a:solidFill>
                            <a:schemeClr val="tx1"/>
                          </a:solidFill>
                        </a:rPr>
                        <a:t>21,27</a:t>
                      </a:r>
                      <a:endParaRPr lang="ru-RU" sz="1100" b="0" dirty="0">
                        <a:solidFill>
                          <a:schemeClr val="tx1"/>
                        </a:solidFill>
                      </a:endParaRPr>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4196735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33254" y="231395"/>
            <a:ext cx="8738401" cy="598049"/>
          </a:xfrm>
          <a:prstGeom prst="rect">
            <a:avLst/>
          </a:prstGeom>
          <a:noFill/>
        </p:spPr>
        <p:txBody>
          <a:bodyPr wrap="square" rtlCol="0">
            <a:spAutoFit/>
          </a:bodyPr>
          <a:lstStyle/>
          <a:p>
            <a:pPr algn="ctr" fontAlgn="base">
              <a:lnSpc>
                <a:spcPts val="1920"/>
              </a:lnSpc>
              <a:spcBef>
                <a:spcPts val="1800"/>
              </a:spcBef>
            </a:pPr>
            <a:r>
              <a:rPr lang="ru-RU" b="1" dirty="0" smtClean="0">
                <a:solidFill>
                  <a:schemeClr val="accent2">
                    <a:lumMod val="75000"/>
                  </a:schemeClr>
                </a:solidFill>
                <a:latin typeface="Times New Roman" panose="02020603050405020304" pitchFamily="18" charset="0"/>
                <a:cs typeface="Times New Roman" panose="02020603050405020304" pitchFamily="18" charset="0"/>
              </a:rPr>
              <a:t>2. Популяризация </a:t>
            </a:r>
            <a:r>
              <a:rPr lang="ru-RU" b="1" dirty="0">
                <a:solidFill>
                  <a:schemeClr val="accent2">
                    <a:lumMod val="75000"/>
                  </a:schemeClr>
                </a:solidFill>
                <a:latin typeface="Times New Roman" panose="02020603050405020304" pitchFamily="18" charset="0"/>
                <a:cs typeface="Times New Roman" panose="02020603050405020304" pitchFamily="18" charset="0"/>
              </a:rPr>
              <a:t>продукции и услуг субъекта малого и среднего предпринимательства</a:t>
            </a:r>
            <a:endParaRPr lang="ru-RU" b="1" dirty="0">
              <a:solidFill>
                <a:schemeClr val="accent2">
                  <a:lumMod val="75000"/>
                </a:schemeClr>
              </a:solidFill>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3116753230"/>
              </p:ext>
            </p:extLst>
          </p:nvPr>
        </p:nvGraphicFramePr>
        <p:xfrm>
          <a:off x="756346" y="829444"/>
          <a:ext cx="9462309" cy="1144682"/>
        </p:xfrm>
        <a:graphic>
          <a:graphicData uri="http://schemas.openxmlformats.org/drawingml/2006/table">
            <a:tbl>
              <a:tblPr firstRow="1" bandRow="1">
                <a:tableStyleId>{5C22544A-7EE6-4342-B048-85BDC9FD1C3A}</a:tableStyleId>
              </a:tblPr>
              <a:tblGrid>
                <a:gridCol w="2250805"/>
                <a:gridCol w="5825764"/>
                <a:gridCol w="1385740"/>
              </a:tblGrid>
              <a:tr h="645270">
                <a:tc>
                  <a:txBody>
                    <a:bodyPr/>
                    <a:lstStyle/>
                    <a:p>
                      <a:r>
                        <a:rPr lang="ru-RU" sz="1200" dirty="0" smtClean="0"/>
                        <a:t>Наименование</a:t>
                      </a:r>
                      <a:r>
                        <a:rPr lang="ru-RU" sz="1200" baseline="0" dirty="0" smtClean="0"/>
                        <a:t> услуг </a:t>
                      </a:r>
                      <a:endParaRPr lang="ru-RU" sz="1200" dirty="0"/>
                    </a:p>
                  </a:txBody>
                  <a:tcPr>
                    <a:solidFill>
                      <a:schemeClr val="accent2"/>
                    </a:solidFill>
                  </a:tcPr>
                </a:tc>
                <a:tc>
                  <a:txBody>
                    <a:bodyPr/>
                    <a:lstStyle/>
                    <a:p>
                      <a:r>
                        <a:rPr lang="ru-RU" sz="1200" dirty="0" smtClean="0"/>
                        <a:t>Количество субъектов</a:t>
                      </a:r>
                      <a:r>
                        <a:rPr lang="ru-RU" sz="1200" baseline="0" dirty="0" smtClean="0"/>
                        <a:t> МСП, </a:t>
                      </a:r>
                      <a:r>
                        <a:rPr lang="ru-RU" sz="1200" baseline="0" dirty="0" err="1" smtClean="0"/>
                        <a:t>физ.лиц</a:t>
                      </a:r>
                      <a:r>
                        <a:rPr lang="ru-RU" sz="1200" baseline="0" dirty="0" smtClean="0"/>
                        <a:t>. которые получили услугу</a:t>
                      </a:r>
                      <a:endParaRPr lang="ru-RU" sz="1200" dirty="0"/>
                    </a:p>
                  </a:txBody>
                  <a:tcPr>
                    <a:solidFill>
                      <a:schemeClr val="accent2"/>
                    </a:solidFill>
                  </a:tcPr>
                </a:tc>
                <a:tc>
                  <a:txBody>
                    <a:bodyPr/>
                    <a:lstStyle/>
                    <a:p>
                      <a:pPr algn="ctr"/>
                      <a:r>
                        <a:rPr lang="ru-RU" sz="1200" dirty="0" smtClean="0"/>
                        <a:t>Расходы,</a:t>
                      </a:r>
                      <a:r>
                        <a:rPr lang="ru-RU" sz="1200" baseline="0" dirty="0" smtClean="0"/>
                        <a:t> тыс. руб.</a:t>
                      </a:r>
                      <a:endParaRPr lang="ru-RU" sz="1200" dirty="0"/>
                    </a:p>
                  </a:txBody>
                  <a:tcPr>
                    <a:solidFill>
                      <a:schemeClr val="accent2"/>
                    </a:solidFill>
                  </a:tcPr>
                </a:tc>
              </a:tr>
              <a:tr h="499412">
                <a:tc>
                  <a:txBody>
                    <a:bodyPr/>
                    <a:lstStyle/>
                    <a:p>
                      <a:r>
                        <a:rPr lang="ru-RU" sz="1100" dirty="0" smtClean="0">
                          <a:solidFill>
                            <a:schemeClr val="tx1"/>
                          </a:solidFill>
                          <a:sym typeface="Arial"/>
                        </a:rPr>
                        <a:t>Создание базового набора элементов </a:t>
                      </a:r>
                      <a:r>
                        <a:rPr lang="ru-RU" sz="1100" dirty="0" err="1" smtClean="0">
                          <a:solidFill>
                            <a:schemeClr val="tx1"/>
                          </a:solidFill>
                          <a:sym typeface="Arial"/>
                        </a:rPr>
                        <a:t>айдентики</a:t>
                      </a:r>
                      <a:endParaRPr lang="ru-RU" sz="1100" dirty="0">
                        <a:solidFill>
                          <a:schemeClr val="tx1"/>
                        </a:solidFill>
                      </a:endParaRPr>
                    </a:p>
                  </a:txBody>
                  <a:tcPr>
                    <a:solidFill>
                      <a:schemeClr val="accent2">
                        <a:lumMod val="40000"/>
                        <a:lumOff val="60000"/>
                      </a:schemeClr>
                    </a:solidFill>
                  </a:tcPr>
                </a:tc>
                <a:tc>
                  <a:txBody>
                    <a:bodyPr/>
                    <a:lstStyle/>
                    <a:p>
                      <a:r>
                        <a:rPr lang="ru-RU" sz="1200" dirty="0" smtClean="0">
                          <a:solidFill>
                            <a:schemeClr val="tx1"/>
                          </a:solidFill>
                        </a:rPr>
                        <a:t>30 </a:t>
                      </a:r>
                      <a:r>
                        <a:rPr lang="ru-RU" sz="1200" dirty="0" err="1" smtClean="0">
                          <a:solidFill>
                            <a:schemeClr val="tx1"/>
                          </a:solidFill>
                        </a:rPr>
                        <a:t>смсп</a:t>
                      </a:r>
                      <a:endParaRPr lang="ru-RU" sz="1200" dirty="0">
                        <a:solidFill>
                          <a:schemeClr val="tx1"/>
                        </a:solidFill>
                      </a:endParaRPr>
                    </a:p>
                  </a:txBody>
                  <a:tcPr>
                    <a:solidFill>
                      <a:schemeClr val="accent2">
                        <a:lumMod val="40000"/>
                        <a:lumOff val="60000"/>
                      </a:schemeClr>
                    </a:solidFill>
                  </a:tcPr>
                </a:tc>
                <a:tc>
                  <a:txBody>
                    <a:bodyPr/>
                    <a:lstStyle/>
                    <a:p>
                      <a:r>
                        <a:rPr lang="ru-RU" sz="1100" dirty="0" smtClean="0">
                          <a:solidFill>
                            <a:schemeClr val="tx1"/>
                          </a:solidFill>
                        </a:rPr>
                        <a:t>326,7</a:t>
                      </a:r>
                      <a:endParaRPr lang="ru-RU" sz="1100" dirty="0">
                        <a:solidFill>
                          <a:schemeClr val="tx1"/>
                        </a:solidFill>
                      </a:endParaRPr>
                    </a:p>
                  </a:txBody>
                  <a:tcPr>
                    <a:solidFill>
                      <a:schemeClr val="accent2">
                        <a:lumMod val="40000"/>
                        <a:lumOff val="60000"/>
                      </a:schemeClr>
                    </a:solidFill>
                  </a:tcPr>
                </a:tc>
              </a:tr>
            </a:tbl>
          </a:graphicData>
        </a:graphic>
      </p:graphicFrame>
      <p:sp>
        <p:nvSpPr>
          <p:cNvPr id="2" name="Прямоугольник 1"/>
          <p:cNvSpPr/>
          <p:nvPr/>
        </p:nvSpPr>
        <p:spPr>
          <a:xfrm>
            <a:off x="797123" y="1953818"/>
            <a:ext cx="9452883" cy="579646"/>
          </a:xfrm>
          <a:prstGeom prst="rect">
            <a:avLst/>
          </a:prstGeom>
        </p:spPr>
        <p:txBody>
          <a:bodyPr wrap="square">
            <a:spAutoFit/>
          </a:bodyPr>
          <a:lstStyle/>
          <a:p>
            <a:pPr algn="ctr" fontAlgn="base">
              <a:lnSpc>
                <a:spcPts val="1920"/>
              </a:lnSpc>
              <a:spcBef>
                <a:spcPts val="1800"/>
              </a:spcBef>
            </a:pPr>
            <a:r>
              <a:rPr lang="ru-RU" b="1" dirty="0" smtClean="0">
                <a:solidFill>
                  <a:schemeClr val="accent2">
                    <a:lumMod val="75000"/>
                  </a:schemeClr>
                </a:solidFill>
                <a:latin typeface="Times New Roman" panose="02020603050405020304" pitchFamily="18" charset="0"/>
                <a:cs typeface="Times New Roman" panose="02020603050405020304" pitchFamily="18" charset="0"/>
              </a:rPr>
              <a:t>3</a:t>
            </a:r>
            <a:r>
              <a:rPr lang="ru-RU" sz="1400" b="1" dirty="0" smtClean="0">
                <a:solidFill>
                  <a:schemeClr val="accent2">
                    <a:lumMod val="75000"/>
                  </a:schemeClr>
                </a:solidFill>
                <a:latin typeface="Times New Roman" panose="02020603050405020304" pitchFamily="18" charset="0"/>
                <a:cs typeface="Times New Roman" panose="02020603050405020304" pitchFamily="18" charset="0"/>
              </a:rPr>
              <a:t>. Приведение </a:t>
            </a:r>
            <a:r>
              <a:rPr lang="ru-RU" sz="1400" b="1" dirty="0">
                <a:solidFill>
                  <a:schemeClr val="accent2">
                    <a:lumMod val="75000"/>
                  </a:schemeClr>
                </a:solidFill>
                <a:latin typeface="Times New Roman" panose="02020603050405020304" pitchFamily="18" charset="0"/>
                <a:cs typeface="Times New Roman" panose="02020603050405020304" pitchFamily="18" charset="0"/>
              </a:rPr>
              <a:t>продукции в соответствие с необходимыми требованиями (стандартизация, сертификация, необходимые разрешения, патентование</a:t>
            </a:r>
            <a:r>
              <a:rPr lang="ru-RU" sz="1400" b="1" dirty="0" smtClean="0">
                <a:solidFill>
                  <a:schemeClr val="accent2">
                    <a:lumMod val="75000"/>
                  </a:schemeClr>
                </a:solidFill>
                <a:latin typeface="Times New Roman" panose="02020603050405020304" pitchFamily="18" charset="0"/>
                <a:cs typeface="Times New Roman" panose="02020603050405020304" pitchFamily="18" charset="0"/>
              </a:rPr>
              <a:t>)</a:t>
            </a:r>
            <a:endParaRPr lang="ru-RU" sz="1400"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623106698"/>
              </p:ext>
            </p:extLst>
          </p:nvPr>
        </p:nvGraphicFramePr>
        <p:xfrm>
          <a:off x="641023" y="2509952"/>
          <a:ext cx="9528297" cy="5257800"/>
        </p:xfrm>
        <a:graphic>
          <a:graphicData uri="http://schemas.openxmlformats.org/drawingml/2006/table">
            <a:tbl>
              <a:tblPr firstRow="1" bandRow="1">
                <a:tableStyleId>{5C22544A-7EE6-4342-B048-85BDC9FD1C3A}</a:tableStyleId>
              </a:tblPr>
              <a:tblGrid>
                <a:gridCol w="2250930"/>
                <a:gridCol w="7277367"/>
              </a:tblGrid>
              <a:tr h="614749">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ru-RU" sz="1200" dirty="0" smtClean="0">
                          <a:solidFill>
                            <a:schemeClr val="bg1"/>
                          </a:solidFill>
                        </a:rPr>
                        <a:t>Наименование</a:t>
                      </a:r>
                      <a:r>
                        <a:rPr lang="ru-RU" sz="1200" baseline="0" dirty="0" smtClean="0">
                          <a:solidFill>
                            <a:schemeClr val="bg1"/>
                          </a:solidFill>
                        </a:rPr>
                        <a:t> услуг </a:t>
                      </a:r>
                      <a:endParaRPr lang="ru-RU" sz="1200" dirty="0" smtClean="0">
                        <a:solidFill>
                          <a:schemeClr val="bg1"/>
                        </a:solidFill>
                      </a:endParaRPr>
                    </a:p>
                    <a:p>
                      <a:endParaRPr lang="ru-RU" sz="1200" dirty="0">
                        <a:solidFill>
                          <a:schemeClr val="bg1"/>
                        </a:solidFill>
                      </a:endParaRPr>
                    </a:p>
                  </a:txBody>
                  <a:tcPr>
                    <a:solidFill>
                      <a:schemeClr val="accent2"/>
                    </a:solidFill>
                  </a:tcPr>
                </a:tc>
                <a:tc>
                  <a:txBody>
                    <a:bodyPr/>
                    <a:lstStyle/>
                    <a:p>
                      <a:r>
                        <a:rPr lang="ru-RU" sz="1200" dirty="0" smtClean="0">
                          <a:solidFill>
                            <a:schemeClr val="bg1"/>
                          </a:solidFill>
                        </a:rPr>
                        <a:t>Количество субъектов</a:t>
                      </a:r>
                      <a:r>
                        <a:rPr lang="ru-RU" sz="1200" baseline="0" dirty="0" smtClean="0">
                          <a:solidFill>
                            <a:schemeClr val="bg1"/>
                          </a:solidFill>
                        </a:rPr>
                        <a:t> МСП, </a:t>
                      </a:r>
                      <a:r>
                        <a:rPr lang="ru-RU" sz="1200" baseline="0" dirty="0" err="1" smtClean="0">
                          <a:solidFill>
                            <a:schemeClr val="bg1"/>
                          </a:solidFill>
                        </a:rPr>
                        <a:t>физ.лиц</a:t>
                      </a:r>
                      <a:r>
                        <a:rPr lang="ru-RU" sz="1200" baseline="0" dirty="0" smtClean="0">
                          <a:solidFill>
                            <a:schemeClr val="bg1"/>
                          </a:solidFill>
                        </a:rPr>
                        <a:t>. которые получили услугу</a:t>
                      </a:r>
                      <a:endParaRPr lang="ru-RU" sz="1200" dirty="0">
                        <a:solidFill>
                          <a:schemeClr val="bg1"/>
                        </a:solidFill>
                      </a:endParaRPr>
                    </a:p>
                    <a:p>
                      <a:pPr marL="0" marR="0" indent="0" algn="l" defTabSz="1007943" rtl="0" eaLnBrk="1" fontAlgn="auto" latinLnBrk="0" hangingPunct="1">
                        <a:lnSpc>
                          <a:spcPct val="100000"/>
                        </a:lnSpc>
                        <a:spcBef>
                          <a:spcPts val="0"/>
                        </a:spcBef>
                        <a:spcAft>
                          <a:spcPts val="0"/>
                        </a:spcAft>
                        <a:buClrTx/>
                        <a:buSzTx/>
                        <a:buFontTx/>
                        <a:buNone/>
                        <a:tabLst/>
                        <a:defRPr/>
                      </a:pPr>
                      <a:endParaRPr lang="ru-RU" sz="1200" dirty="0" smtClean="0">
                        <a:solidFill>
                          <a:schemeClr val="bg1"/>
                        </a:solidFill>
                      </a:endParaRPr>
                    </a:p>
                    <a:p>
                      <a:endParaRPr lang="ru-RU" sz="1200" dirty="0">
                        <a:solidFill>
                          <a:schemeClr val="bg1"/>
                        </a:solidFill>
                      </a:endParaRPr>
                    </a:p>
                  </a:txBody>
                  <a:tcPr>
                    <a:solidFill>
                      <a:schemeClr val="accent2"/>
                    </a:solidFill>
                  </a:tcPr>
                </a:tc>
              </a:tr>
              <a:tr h="4434974">
                <a:tc>
                  <a:txBody>
                    <a:bodyPr/>
                    <a:lstStyle/>
                    <a:p>
                      <a:r>
                        <a:rPr lang="ru-RU" sz="1100" dirty="0" smtClean="0">
                          <a:solidFill>
                            <a:schemeClr val="tx1"/>
                          </a:solidFill>
                        </a:rPr>
                        <a:t>Сертификация продукции, услуг субъектов малого и среднего предпринимательства (изготовление ТУ, протоколов испытаний, регистрация и выдача деклараций соответствия)</a:t>
                      </a:r>
                      <a:endParaRPr lang="ru-RU" sz="1100" dirty="0">
                        <a:solidFill>
                          <a:schemeClr val="tx1"/>
                        </a:solidFill>
                      </a:endParaRPr>
                    </a:p>
                  </a:txBody>
                  <a:tcPr>
                    <a:solidFill>
                      <a:schemeClr val="accent2">
                        <a:lumMod val="40000"/>
                        <a:lumOff val="60000"/>
                      </a:schemeClr>
                    </a:solidFill>
                  </a:tcPr>
                </a:tc>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ru-RU" sz="1100" b="1" dirty="0" smtClean="0">
                          <a:solidFill>
                            <a:schemeClr val="tx1"/>
                          </a:solidFill>
                        </a:rPr>
                        <a:t>18 </a:t>
                      </a:r>
                      <a:r>
                        <a:rPr lang="ru-RU" sz="1100" b="1" dirty="0" err="1" smtClean="0">
                          <a:solidFill>
                            <a:schemeClr val="tx1"/>
                          </a:solidFill>
                        </a:rPr>
                        <a:t>смсп</a:t>
                      </a:r>
                      <a:r>
                        <a:rPr lang="ru-RU" sz="1100" b="1" dirty="0" smtClean="0">
                          <a:solidFill>
                            <a:schemeClr val="tx1"/>
                          </a:solidFill>
                        </a:rPr>
                        <a:t> получили сертификаты соответствия и  декларации соответствия на</a:t>
                      </a:r>
                      <a:r>
                        <a:rPr lang="ru-RU" sz="1100" b="1" baseline="0" dirty="0" smtClean="0">
                          <a:solidFill>
                            <a:schemeClr val="tx1"/>
                          </a:solidFill>
                        </a:rPr>
                        <a:t> следующие </a:t>
                      </a:r>
                    </a:p>
                    <a:p>
                      <a:pPr marL="0" marR="0" indent="0" algn="l" defTabSz="1007943" rtl="0" eaLnBrk="1" fontAlgn="auto" latinLnBrk="0" hangingPunct="1">
                        <a:lnSpc>
                          <a:spcPct val="100000"/>
                        </a:lnSpc>
                        <a:spcBef>
                          <a:spcPts val="0"/>
                        </a:spcBef>
                        <a:spcAft>
                          <a:spcPts val="0"/>
                        </a:spcAft>
                        <a:buClrTx/>
                        <a:buSzTx/>
                        <a:buFontTx/>
                        <a:buNone/>
                        <a:tabLst/>
                        <a:defRPr/>
                      </a:pPr>
                      <a:r>
                        <a:rPr lang="ru-RU" sz="1100" b="1" baseline="0" dirty="0" smtClean="0">
                          <a:solidFill>
                            <a:schemeClr val="tx1"/>
                          </a:solidFill>
                        </a:rPr>
                        <a:t>виды продукции:</a:t>
                      </a:r>
                    </a:p>
                    <a:p>
                      <a:pPr marL="0" marR="0" indent="0" algn="l" defTabSz="1007943" rtl="0" eaLnBrk="1" fontAlgn="auto" latinLnBrk="0" hangingPunct="1">
                        <a:lnSpc>
                          <a:spcPct val="100000"/>
                        </a:lnSpc>
                        <a:spcBef>
                          <a:spcPts val="0"/>
                        </a:spcBef>
                        <a:spcAft>
                          <a:spcPts val="0"/>
                        </a:spcAft>
                        <a:buClrTx/>
                        <a:buSzTx/>
                        <a:buFontTx/>
                        <a:buNone/>
                        <a:tabLst/>
                        <a:defRPr/>
                      </a:pPr>
                      <a:r>
                        <a:rPr lang="ru-RU" sz="1100" baseline="0" dirty="0" smtClean="0">
                          <a:solidFill>
                            <a:schemeClr val="tx1"/>
                          </a:solidFill>
                        </a:rPr>
                        <a:t> </a:t>
                      </a:r>
                      <a:r>
                        <a:rPr lang="ru-RU" sz="1100" kern="1200" dirty="0" smtClean="0">
                          <a:solidFill>
                            <a:schemeClr val="dk1"/>
                          </a:solidFill>
                          <a:effectLst/>
                          <a:latin typeface="+mn-lt"/>
                          <a:ea typeface="+mn-ea"/>
                          <a:cs typeface="+mn-cs"/>
                        </a:rPr>
                        <a:t>- игрушка войлочная (ИП </a:t>
                      </a:r>
                      <a:r>
                        <a:rPr lang="ru-RU" sz="1100" kern="1200" dirty="0" err="1" smtClean="0">
                          <a:solidFill>
                            <a:schemeClr val="dk1"/>
                          </a:solidFill>
                          <a:effectLst/>
                          <a:latin typeface="+mn-lt"/>
                          <a:ea typeface="+mn-ea"/>
                          <a:cs typeface="+mn-cs"/>
                        </a:rPr>
                        <a:t>Якоякова</a:t>
                      </a:r>
                      <a:r>
                        <a:rPr lang="ru-RU" sz="1100" kern="1200" dirty="0" smtClean="0">
                          <a:solidFill>
                            <a:schemeClr val="dk1"/>
                          </a:solidFill>
                          <a:effectLst/>
                          <a:latin typeface="+mn-lt"/>
                          <a:ea typeface="+mn-ea"/>
                          <a:cs typeface="+mn-cs"/>
                        </a:rPr>
                        <a:t> А.М.); </a:t>
                      </a:r>
                    </a:p>
                    <a:p>
                      <a:pPr marL="0" marR="0" indent="0" algn="l" defTabSz="1007943"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mn-lt"/>
                          <a:ea typeface="+mn-ea"/>
                          <a:cs typeface="+mn-cs"/>
                        </a:rPr>
                        <a:t>- изделия полимерно-песчаные (ИП Нартов А.Э.);</a:t>
                      </a:r>
                    </a:p>
                    <a:p>
                      <a:pPr marL="0" marR="0" indent="0" algn="l" defTabSz="1007943"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mn-lt"/>
                          <a:ea typeface="+mn-ea"/>
                          <a:cs typeface="+mn-cs"/>
                        </a:rPr>
                        <a:t>-косметическая продукция (ИП Зотеева Т.В., ООО Мануфактуры </a:t>
                      </a:r>
                      <a:r>
                        <a:rPr lang="ru-RU" sz="1100" kern="1200" dirty="0" err="1" smtClean="0">
                          <a:solidFill>
                            <a:schemeClr val="dk1"/>
                          </a:solidFill>
                          <a:effectLst/>
                          <a:latin typeface="+mn-lt"/>
                          <a:ea typeface="+mn-ea"/>
                          <a:cs typeface="+mn-cs"/>
                        </a:rPr>
                        <a:t>Корбутъ</a:t>
                      </a:r>
                      <a:r>
                        <a:rPr lang="ru-RU" sz="1100" kern="1200" dirty="0" smtClean="0">
                          <a:solidFill>
                            <a:schemeClr val="dk1"/>
                          </a:solidFill>
                          <a:effectLst/>
                          <a:latin typeface="+mn-lt"/>
                          <a:ea typeface="+mn-ea"/>
                          <a:cs typeface="+mn-cs"/>
                        </a:rPr>
                        <a:t>, </a:t>
                      </a:r>
                    </a:p>
                    <a:p>
                      <a:pPr marL="0" marR="0" indent="0" algn="l" defTabSz="1007943"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mn-lt"/>
                          <a:ea typeface="+mn-ea"/>
                          <a:cs typeface="+mn-cs"/>
                        </a:rPr>
                        <a:t>ООО Алтай </a:t>
                      </a:r>
                      <a:r>
                        <a:rPr lang="ru-RU" sz="1100" kern="1200" dirty="0" err="1" smtClean="0">
                          <a:solidFill>
                            <a:schemeClr val="dk1"/>
                          </a:solidFill>
                          <a:effectLst/>
                          <a:latin typeface="+mn-lt"/>
                          <a:ea typeface="+mn-ea"/>
                          <a:cs typeface="+mn-cs"/>
                        </a:rPr>
                        <a:t>пант</a:t>
                      </a:r>
                      <a:r>
                        <a:rPr lang="ru-RU" sz="1100" kern="1200" dirty="0" smtClean="0">
                          <a:solidFill>
                            <a:schemeClr val="dk1"/>
                          </a:solidFill>
                          <a:effectLst/>
                          <a:latin typeface="+mn-lt"/>
                          <a:ea typeface="+mn-ea"/>
                          <a:cs typeface="+mn-cs"/>
                        </a:rPr>
                        <a:t> </a:t>
                      </a:r>
                      <a:r>
                        <a:rPr lang="ru-RU" sz="1100" kern="1200" dirty="0" err="1" smtClean="0">
                          <a:solidFill>
                            <a:schemeClr val="dk1"/>
                          </a:solidFill>
                          <a:effectLst/>
                          <a:latin typeface="+mn-lt"/>
                          <a:ea typeface="+mn-ea"/>
                          <a:cs typeface="+mn-cs"/>
                        </a:rPr>
                        <a:t>экопродукт</a:t>
                      </a:r>
                      <a:r>
                        <a:rPr lang="ru-RU" sz="1100" kern="1200" dirty="0" smtClean="0">
                          <a:solidFill>
                            <a:schemeClr val="dk1"/>
                          </a:solidFill>
                          <a:effectLst/>
                          <a:latin typeface="+mn-lt"/>
                          <a:ea typeface="+mn-ea"/>
                          <a:cs typeface="+mn-cs"/>
                        </a:rPr>
                        <a:t>);</a:t>
                      </a:r>
                    </a:p>
                    <a:p>
                      <a:pPr marL="171450" marR="0" indent="-171450" algn="l" defTabSz="1007943" rtl="0" eaLnBrk="1" fontAlgn="auto" latinLnBrk="0" hangingPunct="1">
                        <a:lnSpc>
                          <a:spcPct val="100000"/>
                        </a:lnSpc>
                        <a:spcBef>
                          <a:spcPts val="0"/>
                        </a:spcBef>
                        <a:spcAft>
                          <a:spcPts val="0"/>
                        </a:spcAft>
                        <a:buClrTx/>
                        <a:buSzTx/>
                        <a:buFontTx/>
                        <a:buChar char="-"/>
                        <a:tabLst/>
                        <a:defRPr/>
                      </a:pPr>
                      <a:r>
                        <a:rPr lang="ru-RU" sz="1100" kern="1200" dirty="0" smtClean="0">
                          <a:solidFill>
                            <a:schemeClr val="dk1"/>
                          </a:solidFill>
                          <a:effectLst/>
                          <a:latin typeface="+mn-lt"/>
                          <a:ea typeface="+mn-ea"/>
                          <a:cs typeface="+mn-cs"/>
                        </a:rPr>
                        <a:t>мука </a:t>
                      </a:r>
                      <a:r>
                        <a:rPr lang="ru-RU" sz="1100" kern="1200" dirty="0" err="1" smtClean="0">
                          <a:solidFill>
                            <a:schemeClr val="dk1"/>
                          </a:solidFill>
                          <a:effectLst/>
                          <a:latin typeface="+mn-lt"/>
                          <a:ea typeface="+mn-ea"/>
                          <a:cs typeface="+mn-cs"/>
                        </a:rPr>
                        <a:t>белково</a:t>
                      </a:r>
                      <a:r>
                        <a:rPr lang="ru-RU" sz="1100" kern="1200" dirty="0" smtClean="0">
                          <a:solidFill>
                            <a:schemeClr val="dk1"/>
                          </a:solidFill>
                          <a:effectLst/>
                          <a:latin typeface="+mn-lt"/>
                          <a:ea typeface="+mn-ea"/>
                          <a:cs typeface="+mn-cs"/>
                        </a:rPr>
                        <a:t>-витаминная, сухие смеси для </a:t>
                      </a:r>
                      <a:r>
                        <a:rPr lang="ru-RU" sz="1100" kern="1200" dirty="0" err="1" smtClean="0">
                          <a:solidFill>
                            <a:schemeClr val="dk1"/>
                          </a:solidFill>
                          <a:effectLst/>
                          <a:latin typeface="+mn-lt"/>
                          <a:ea typeface="+mn-ea"/>
                          <a:cs typeface="+mn-cs"/>
                        </a:rPr>
                        <a:t>коктелей</a:t>
                      </a:r>
                      <a:r>
                        <a:rPr lang="ru-RU" sz="1100" kern="1200" dirty="0" smtClean="0">
                          <a:solidFill>
                            <a:schemeClr val="dk1"/>
                          </a:solidFill>
                          <a:effectLst/>
                          <a:latin typeface="+mn-lt"/>
                          <a:ea typeface="+mn-ea"/>
                          <a:cs typeface="+mn-cs"/>
                        </a:rPr>
                        <a:t> (ООО Алтай </a:t>
                      </a:r>
                      <a:r>
                        <a:rPr lang="ru-RU" sz="1100" kern="1200" dirty="0" err="1" smtClean="0">
                          <a:solidFill>
                            <a:schemeClr val="dk1"/>
                          </a:solidFill>
                          <a:effectLst/>
                          <a:latin typeface="+mn-lt"/>
                          <a:ea typeface="+mn-ea"/>
                          <a:cs typeface="+mn-cs"/>
                        </a:rPr>
                        <a:t>пант</a:t>
                      </a:r>
                      <a:r>
                        <a:rPr lang="ru-RU" sz="1100" kern="1200" dirty="0" smtClean="0">
                          <a:solidFill>
                            <a:schemeClr val="dk1"/>
                          </a:solidFill>
                          <a:effectLst/>
                          <a:latin typeface="+mn-lt"/>
                          <a:ea typeface="+mn-ea"/>
                          <a:cs typeface="+mn-cs"/>
                        </a:rPr>
                        <a:t> </a:t>
                      </a:r>
                      <a:r>
                        <a:rPr lang="ru-RU" sz="1100" kern="1200" dirty="0" err="1" smtClean="0">
                          <a:solidFill>
                            <a:schemeClr val="dk1"/>
                          </a:solidFill>
                          <a:effectLst/>
                          <a:latin typeface="+mn-lt"/>
                          <a:ea typeface="+mn-ea"/>
                          <a:cs typeface="+mn-cs"/>
                        </a:rPr>
                        <a:t>экопродукт</a:t>
                      </a:r>
                      <a:r>
                        <a:rPr lang="ru-RU" sz="1100" kern="1200" dirty="0" smtClean="0">
                          <a:solidFill>
                            <a:schemeClr val="dk1"/>
                          </a:solidFill>
                          <a:effectLst/>
                          <a:latin typeface="+mn-lt"/>
                          <a:ea typeface="+mn-ea"/>
                          <a:cs typeface="+mn-cs"/>
                        </a:rPr>
                        <a:t>);</a:t>
                      </a:r>
                    </a:p>
                    <a:p>
                      <a:pPr marL="171450" marR="0" indent="-171450" algn="l" defTabSz="1007943" rtl="0" eaLnBrk="1" fontAlgn="auto" latinLnBrk="0" hangingPunct="1">
                        <a:lnSpc>
                          <a:spcPct val="100000"/>
                        </a:lnSpc>
                        <a:spcBef>
                          <a:spcPts val="0"/>
                        </a:spcBef>
                        <a:spcAft>
                          <a:spcPts val="0"/>
                        </a:spcAft>
                        <a:buClrTx/>
                        <a:buSzTx/>
                        <a:buFontTx/>
                        <a:buChar char="-"/>
                        <a:tabLst/>
                        <a:defRPr/>
                      </a:pPr>
                      <a:r>
                        <a:rPr lang="ru-RU" sz="1100" kern="1200" dirty="0" smtClean="0">
                          <a:solidFill>
                            <a:schemeClr val="dk1"/>
                          </a:solidFill>
                          <a:effectLst/>
                          <a:latin typeface="+mn-lt"/>
                          <a:ea typeface="+mn-ea"/>
                          <a:cs typeface="+mn-cs"/>
                        </a:rPr>
                        <a:t>продукты и полуфабрикаты из мяса (СПОК Родина, </a:t>
                      </a:r>
                    </a:p>
                    <a:p>
                      <a:pPr marL="0" marR="0" indent="0" algn="l" defTabSz="1007943"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mn-lt"/>
                          <a:ea typeface="+mn-ea"/>
                          <a:cs typeface="+mn-cs"/>
                        </a:rPr>
                        <a:t>ООО Горно-Алтайский мясоперерабатывающий завод, СПОК </a:t>
                      </a:r>
                      <a:r>
                        <a:rPr lang="ru-RU" sz="1100" kern="1200" dirty="0" err="1" smtClean="0">
                          <a:solidFill>
                            <a:schemeClr val="dk1"/>
                          </a:solidFill>
                          <a:effectLst/>
                          <a:latin typeface="+mn-lt"/>
                          <a:ea typeface="+mn-ea"/>
                          <a:cs typeface="+mn-cs"/>
                        </a:rPr>
                        <a:t>Алтайтрансснаб</a:t>
                      </a:r>
                      <a:r>
                        <a:rPr lang="ru-RU" sz="1100" kern="1200" dirty="0" smtClean="0">
                          <a:solidFill>
                            <a:schemeClr val="dk1"/>
                          </a:solidFill>
                          <a:effectLst/>
                          <a:latin typeface="+mn-lt"/>
                          <a:ea typeface="+mn-ea"/>
                          <a:cs typeface="+mn-cs"/>
                        </a:rPr>
                        <a:t>, </a:t>
                      </a:r>
                    </a:p>
                    <a:p>
                      <a:pPr marL="0" marR="0" indent="0" algn="l" defTabSz="1007943"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mn-lt"/>
                          <a:ea typeface="+mn-ea"/>
                          <a:cs typeface="+mn-cs"/>
                        </a:rPr>
                        <a:t>СППК «Ак </a:t>
                      </a:r>
                      <a:r>
                        <a:rPr lang="ru-RU" sz="1100" kern="1200" dirty="0" err="1" smtClean="0">
                          <a:solidFill>
                            <a:schemeClr val="dk1"/>
                          </a:solidFill>
                          <a:effectLst/>
                          <a:latin typeface="+mn-lt"/>
                          <a:ea typeface="+mn-ea"/>
                          <a:cs typeface="+mn-cs"/>
                        </a:rPr>
                        <a:t>Боочы</a:t>
                      </a:r>
                      <a:r>
                        <a:rPr lang="ru-RU" sz="1100" kern="1200" dirty="0" smtClean="0">
                          <a:solidFill>
                            <a:schemeClr val="dk1"/>
                          </a:solidFill>
                          <a:effectLst/>
                          <a:latin typeface="+mn-lt"/>
                          <a:ea typeface="+mn-ea"/>
                          <a:cs typeface="+mn-cs"/>
                        </a:rPr>
                        <a:t>»;</a:t>
                      </a:r>
                    </a:p>
                    <a:p>
                      <a:pPr marL="171450" marR="0" indent="-171450" algn="l" defTabSz="1007943" rtl="0" eaLnBrk="1" fontAlgn="auto" latinLnBrk="0" hangingPunct="1">
                        <a:lnSpc>
                          <a:spcPct val="100000"/>
                        </a:lnSpc>
                        <a:spcBef>
                          <a:spcPts val="0"/>
                        </a:spcBef>
                        <a:spcAft>
                          <a:spcPts val="0"/>
                        </a:spcAft>
                        <a:buClrTx/>
                        <a:buSzTx/>
                        <a:buFontTx/>
                        <a:buChar char="-"/>
                        <a:tabLst/>
                        <a:defRPr/>
                      </a:pPr>
                      <a:r>
                        <a:rPr lang="ru-RU" sz="1100" kern="1200" dirty="0" smtClean="0">
                          <a:solidFill>
                            <a:schemeClr val="dk1"/>
                          </a:solidFill>
                          <a:effectLst/>
                          <a:latin typeface="+mn-lt"/>
                          <a:ea typeface="+mn-ea"/>
                          <a:cs typeface="+mn-cs"/>
                        </a:rPr>
                        <a:t>комбикорма (СПОК Родина);</a:t>
                      </a:r>
                    </a:p>
                    <a:p>
                      <a:pPr marL="171450" marR="0" indent="-171450" algn="l" defTabSz="1007943" rtl="0" eaLnBrk="1" fontAlgn="auto" latinLnBrk="0" hangingPunct="1">
                        <a:lnSpc>
                          <a:spcPct val="100000"/>
                        </a:lnSpc>
                        <a:spcBef>
                          <a:spcPts val="0"/>
                        </a:spcBef>
                        <a:spcAft>
                          <a:spcPts val="0"/>
                        </a:spcAft>
                        <a:buClrTx/>
                        <a:buSzTx/>
                        <a:buFontTx/>
                        <a:buChar char="-"/>
                        <a:tabLst/>
                        <a:defRPr/>
                      </a:pPr>
                      <a:r>
                        <a:rPr lang="ru-RU" sz="1100" kern="1200" dirty="0" smtClean="0">
                          <a:solidFill>
                            <a:schemeClr val="dk1"/>
                          </a:solidFill>
                          <a:effectLst/>
                          <a:latin typeface="+mn-lt"/>
                          <a:ea typeface="+mn-ea"/>
                          <a:cs typeface="+mn-cs"/>
                        </a:rPr>
                        <a:t>резинка жевательная «Смолка лиственная жевательная» (СПОК Родина, ИП Зотеева Т.В.); </a:t>
                      </a:r>
                    </a:p>
                    <a:p>
                      <a:pPr marL="171450" marR="0" indent="-171450" algn="l" defTabSz="1007943" rtl="0" eaLnBrk="1" fontAlgn="auto" latinLnBrk="0" hangingPunct="1">
                        <a:lnSpc>
                          <a:spcPct val="100000"/>
                        </a:lnSpc>
                        <a:spcBef>
                          <a:spcPts val="0"/>
                        </a:spcBef>
                        <a:spcAft>
                          <a:spcPts val="0"/>
                        </a:spcAft>
                        <a:buClrTx/>
                        <a:buSzTx/>
                        <a:buFontTx/>
                        <a:buChar char="-"/>
                        <a:tabLst/>
                        <a:defRPr/>
                      </a:pPr>
                      <a:r>
                        <a:rPr lang="ru-RU" sz="1100" kern="1200" dirty="0" smtClean="0">
                          <a:solidFill>
                            <a:schemeClr val="dk1"/>
                          </a:solidFill>
                          <a:effectLst/>
                          <a:latin typeface="+mn-lt"/>
                          <a:ea typeface="+mn-ea"/>
                          <a:cs typeface="+mn-cs"/>
                        </a:rPr>
                        <a:t>молочные продукты (ИП ГКФХ Бочкарев Г.С.);</a:t>
                      </a:r>
                    </a:p>
                    <a:p>
                      <a:pPr marL="171450" marR="0" indent="-171450" algn="l" defTabSz="1007943" rtl="0" eaLnBrk="1" fontAlgn="auto" latinLnBrk="0" hangingPunct="1">
                        <a:lnSpc>
                          <a:spcPct val="100000"/>
                        </a:lnSpc>
                        <a:spcBef>
                          <a:spcPts val="0"/>
                        </a:spcBef>
                        <a:spcAft>
                          <a:spcPts val="0"/>
                        </a:spcAft>
                        <a:buClrTx/>
                        <a:buSzTx/>
                        <a:buFontTx/>
                        <a:buChar char="-"/>
                        <a:tabLst/>
                        <a:defRPr/>
                      </a:pPr>
                      <a:r>
                        <a:rPr lang="ru-RU" sz="1100" kern="1200" dirty="0" smtClean="0">
                          <a:solidFill>
                            <a:schemeClr val="dk1"/>
                          </a:solidFill>
                          <a:effectLst/>
                          <a:latin typeface="+mn-lt"/>
                          <a:ea typeface="+mn-ea"/>
                          <a:cs typeface="+mn-cs"/>
                        </a:rPr>
                        <a:t>мед натуральный и сопутствующая продукция (ИП ГКФХ Паршиков С.Н.,</a:t>
                      </a:r>
                    </a:p>
                    <a:p>
                      <a:pPr marL="0" marR="0" indent="0" algn="l" defTabSz="1007943"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mn-lt"/>
                          <a:ea typeface="+mn-ea"/>
                          <a:cs typeface="+mn-cs"/>
                        </a:rPr>
                        <a:t> ИП ГКФХ </a:t>
                      </a:r>
                      <a:r>
                        <a:rPr lang="ru-RU" sz="1100" kern="1200" dirty="0" err="1" smtClean="0">
                          <a:solidFill>
                            <a:schemeClr val="dk1"/>
                          </a:solidFill>
                          <a:effectLst/>
                          <a:latin typeface="+mn-lt"/>
                          <a:ea typeface="+mn-ea"/>
                          <a:cs typeface="+mn-cs"/>
                        </a:rPr>
                        <a:t>Сырыщин</a:t>
                      </a:r>
                      <a:r>
                        <a:rPr lang="ru-RU" sz="1100" kern="1200" dirty="0" smtClean="0">
                          <a:solidFill>
                            <a:schemeClr val="dk1"/>
                          </a:solidFill>
                          <a:effectLst/>
                          <a:latin typeface="+mn-lt"/>
                          <a:ea typeface="+mn-ea"/>
                          <a:cs typeface="+mn-cs"/>
                        </a:rPr>
                        <a:t> А.В.;</a:t>
                      </a:r>
                    </a:p>
                    <a:p>
                      <a:pPr marL="171450" marR="0" indent="-171450" algn="l" defTabSz="1007943" rtl="0" eaLnBrk="1" fontAlgn="auto" latinLnBrk="0" hangingPunct="1">
                        <a:lnSpc>
                          <a:spcPct val="100000"/>
                        </a:lnSpc>
                        <a:spcBef>
                          <a:spcPts val="0"/>
                        </a:spcBef>
                        <a:spcAft>
                          <a:spcPts val="0"/>
                        </a:spcAft>
                        <a:buClrTx/>
                        <a:buSzTx/>
                        <a:buFontTx/>
                        <a:buChar char="-"/>
                        <a:tabLst/>
                        <a:defRPr/>
                      </a:pPr>
                      <a:r>
                        <a:rPr lang="ru-RU" sz="1100" kern="1200" dirty="0" smtClean="0">
                          <a:solidFill>
                            <a:schemeClr val="dk1"/>
                          </a:solidFill>
                          <a:effectLst/>
                          <a:latin typeface="+mn-lt"/>
                          <a:ea typeface="+mn-ea"/>
                          <a:cs typeface="+mn-cs"/>
                        </a:rPr>
                        <a:t>Вода минеральная, природная столовая, высшей категории (ООО Кара-</a:t>
                      </a:r>
                      <a:r>
                        <a:rPr lang="ru-RU" sz="1100" kern="1200" dirty="0" err="1" smtClean="0">
                          <a:solidFill>
                            <a:schemeClr val="dk1"/>
                          </a:solidFill>
                          <a:effectLst/>
                          <a:latin typeface="+mn-lt"/>
                          <a:ea typeface="+mn-ea"/>
                          <a:cs typeface="+mn-cs"/>
                        </a:rPr>
                        <a:t>Суу</a:t>
                      </a:r>
                      <a:r>
                        <a:rPr lang="ru-RU" sz="1100" kern="1200" dirty="0" smtClean="0">
                          <a:solidFill>
                            <a:schemeClr val="dk1"/>
                          </a:solidFill>
                          <a:effectLst/>
                          <a:latin typeface="+mn-lt"/>
                          <a:ea typeface="+mn-ea"/>
                          <a:cs typeface="+mn-cs"/>
                        </a:rPr>
                        <a:t>);</a:t>
                      </a:r>
                    </a:p>
                    <a:p>
                      <a:pPr marL="171450" marR="0" indent="-171450" algn="l" defTabSz="1007943" rtl="0" eaLnBrk="1" fontAlgn="auto" latinLnBrk="0" hangingPunct="1">
                        <a:lnSpc>
                          <a:spcPct val="100000"/>
                        </a:lnSpc>
                        <a:spcBef>
                          <a:spcPts val="0"/>
                        </a:spcBef>
                        <a:spcAft>
                          <a:spcPts val="0"/>
                        </a:spcAft>
                        <a:buClrTx/>
                        <a:buSzTx/>
                        <a:buFontTx/>
                        <a:buChar char="-"/>
                        <a:tabLst/>
                        <a:defRPr/>
                      </a:pPr>
                      <a:r>
                        <a:rPr lang="ru-RU" sz="1100" kern="1200" dirty="0" smtClean="0">
                          <a:solidFill>
                            <a:schemeClr val="dk1"/>
                          </a:solidFill>
                          <a:effectLst/>
                          <a:latin typeface="+mn-lt"/>
                          <a:ea typeface="+mn-ea"/>
                          <a:cs typeface="+mn-cs"/>
                        </a:rPr>
                        <a:t>Хлебобулочные изделия из пшеничной муки (</a:t>
                      </a:r>
                      <a:r>
                        <a:rPr lang="ru-RU" sz="1100" kern="1200" dirty="0" err="1" smtClean="0">
                          <a:solidFill>
                            <a:schemeClr val="dk1"/>
                          </a:solidFill>
                          <a:effectLst/>
                          <a:latin typeface="+mn-lt"/>
                          <a:ea typeface="+mn-ea"/>
                          <a:cs typeface="+mn-cs"/>
                        </a:rPr>
                        <a:t>Паспаульское</a:t>
                      </a:r>
                      <a:r>
                        <a:rPr lang="ru-RU" sz="1100" kern="1200" dirty="0" smtClean="0">
                          <a:solidFill>
                            <a:schemeClr val="dk1"/>
                          </a:solidFill>
                          <a:effectLst/>
                          <a:latin typeface="+mn-lt"/>
                          <a:ea typeface="+mn-ea"/>
                          <a:cs typeface="+mn-cs"/>
                        </a:rPr>
                        <a:t> сельпо,</a:t>
                      </a:r>
                    </a:p>
                    <a:p>
                      <a:pPr marL="171450" marR="0" indent="-171450" algn="l" defTabSz="1007943" rtl="0" eaLnBrk="1" fontAlgn="auto" latinLnBrk="0" hangingPunct="1">
                        <a:lnSpc>
                          <a:spcPct val="100000"/>
                        </a:lnSpc>
                        <a:spcBef>
                          <a:spcPts val="0"/>
                        </a:spcBef>
                        <a:spcAft>
                          <a:spcPts val="0"/>
                        </a:spcAft>
                        <a:buClrTx/>
                        <a:buSzTx/>
                        <a:buFontTx/>
                        <a:buChar char="-"/>
                        <a:tabLst/>
                        <a:defRPr/>
                      </a:pPr>
                      <a:r>
                        <a:rPr lang="ru-RU" sz="1100" kern="1200" dirty="0" smtClean="0">
                          <a:solidFill>
                            <a:schemeClr val="dk1"/>
                          </a:solidFill>
                          <a:effectLst/>
                          <a:latin typeface="+mn-lt"/>
                          <a:ea typeface="+mn-ea"/>
                          <a:cs typeface="+mn-cs"/>
                        </a:rPr>
                        <a:t> ИП </a:t>
                      </a:r>
                      <a:r>
                        <a:rPr lang="ru-RU" sz="1100" kern="1200" dirty="0" err="1" smtClean="0">
                          <a:solidFill>
                            <a:schemeClr val="dk1"/>
                          </a:solidFill>
                          <a:effectLst/>
                          <a:latin typeface="+mn-lt"/>
                          <a:ea typeface="+mn-ea"/>
                          <a:cs typeface="+mn-cs"/>
                        </a:rPr>
                        <a:t>Нугуманова</a:t>
                      </a:r>
                      <a:r>
                        <a:rPr lang="ru-RU" sz="1100" kern="1200" dirty="0" smtClean="0">
                          <a:solidFill>
                            <a:schemeClr val="dk1"/>
                          </a:solidFill>
                          <a:effectLst/>
                          <a:latin typeface="+mn-lt"/>
                          <a:ea typeface="+mn-ea"/>
                          <a:cs typeface="+mn-cs"/>
                        </a:rPr>
                        <a:t> А.С.);</a:t>
                      </a:r>
                    </a:p>
                    <a:p>
                      <a:pPr marL="171450" marR="0" indent="-171450" algn="l" defTabSz="1007943" rtl="0" eaLnBrk="1" fontAlgn="auto" latinLnBrk="0" hangingPunct="1">
                        <a:lnSpc>
                          <a:spcPct val="100000"/>
                        </a:lnSpc>
                        <a:spcBef>
                          <a:spcPts val="0"/>
                        </a:spcBef>
                        <a:spcAft>
                          <a:spcPts val="0"/>
                        </a:spcAft>
                        <a:buClrTx/>
                        <a:buSzTx/>
                        <a:buFontTx/>
                        <a:buChar char="-"/>
                        <a:tabLst/>
                        <a:defRPr/>
                      </a:pPr>
                      <a:r>
                        <a:rPr lang="ru-RU" sz="1100" kern="1200" dirty="0" smtClean="0">
                          <a:solidFill>
                            <a:schemeClr val="dk1"/>
                          </a:solidFill>
                          <a:effectLst/>
                          <a:latin typeface="+mn-lt"/>
                          <a:ea typeface="+mn-ea"/>
                          <a:cs typeface="+mn-cs"/>
                        </a:rPr>
                        <a:t>Дикоросы (ИП ГКФХ </a:t>
                      </a:r>
                      <a:r>
                        <a:rPr lang="ru-RU" sz="1100" kern="1200" dirty="0" err="1" smtClean="0">
                          <a:solidFill>
                            <a:schemeClr val="dk1"/>
                          </a:solidFill>
                          <a:effectLst/>
                          <a:latin typeface="+mn-lt"/>
                          <a:ea typeface="+mn-ea"/>
                          <a:cs typeface="+mn-cs"/>
                        </a:rPr>
                        <a:t>Сырыщин</a:t>
                      </a:r>
                      <a:r>
                        <a:rPr lang="ru-RU" sz="1100" kern="1200" dirty="0" smtClean="0">
                          <a:solidFill>
                            <a:schemeClr val="dk1"/>
                          </a:solidFill>
                          <a:effectLst/>
                          <a:latin typeface="+mn-lt"/>
                          <a:ea typeface="+mn-ea"/>
                          <a:cs typeface="+mn-cs"/>
                        </a:rPr>
                        <a:t> А.В.)</a:t>
                      </a:r>
                    </a:p>
                    <a:p>
                      <a:pPr marL="171450" marR="0" indent="-171450" algn="l" defTabSz="1007943" rtl="0" eaLnBrk="1" fontAlgn="auto" latinLnBrk="0" hangingPunct="1">
                        <a:lnSpc>
                          <a:spcPct val="100000"/>
                        </a:lnSpc>
                        <a:spcBef>
                          <a:spcPts val="0"/>
                        </a:spcBef>
                        <a:spcAft>
                          <a:spcPts val="0"/>
                        </a:spcAft>
                        <a:buClrTx/>
                        <a:buSzTx/>
                        <a:buFontTx/>
                        <a:buChar char="-"/>
                        <a:tabLst/>
                        <a:defRPr/>
                      </a:pPr>
                      <a:r>
                        <a:rPr lang="ru-RU" sz="1100" kern="1200" dirty="0" smtClean="0">
                          <a:solidFill>
                            <a:schemeClr val="dk1"/>
                          </a:solidFill>
                          <a:effectLst/>
                          <a:latin typeface="+mn-lt"/>
                          <a:ea typeface="+mn-ea"/>
                          <a:cs typeface="+mn-cs"/>
                        </a:rPr>
                        <a:t>Чай и смеси сухого    растительного сырья для приготовления горячих</a:t>
                      </a:r>
                    </a:p>
                    <a:p>
                      <a:pPr marL="0" marR="0" indent="0" algn="l" defTabSz="1007943" rtl="0" eaLnBrk="1" fontAlgn="auto" latinLnBrk="0" hangingPunct="1">
                        <a:lnSpc>
                          <a:spcPct val="100000"/>
                        </a:lnSpc>
                        <a:spcBef>
                          <a:spcPts val="0"/>
                        </a:spcBef>
                        <a:spcAft>
                          <a:spcPts val="0"/>
                        </a:spcAft>
                        <a:buClrTx/>
                        <a:buSzTx/>
                        <a:buFontTx/>
                        <a:buNone/>
                        <a:tabLst/>
                        <a:defRPr/>
                      </a:pPr>
                      <a:r>
                        <a:rPr lang="ru-RU" sz="1100" kern="1200" dirty="0" smtClean="0">
                          <a:solidFill>
                            <a:schemeClr val="dk1"/>
                          </a:solidFill>
                          <a:effectLst/>
                          <a:latin typeface="+mn-lt"/>
                          <a:ea typeface="+mn-ea"/>
                          <a:cs typeface="+mn-cs"/>
                        </a:rPr>
                        <a:t>безалкогольных напитков (ООО Мануфактуры </a:t>
                      </a:r>
                      <a:r>
                        <a:rPr lang="ru-RU" sz="1100" kern="1200" dirty="0" err="1" smtClean="0">
                          <a:solidFill>
                            <a:schemeClr val="dk1"/>
                          </a:solidFill>
                          <a:effectLst/>
                          <a:latin typeface="+mn-lt"/>
                          <a:ea typeface="+mn-ea"/>
                          <a:cs typeface="+mn-cs"/>
                        </a:rPr>
                        <a:t>Корбутъ</a:t>
                      </a:r>
                      <a:r>
                        <a:rPr lang="ru-RU" sz="1100" kern="1200" dirty="0" smtClean="0">
                          <a:solidFill>
                            <a:schemeClr val="dk1"/>
                          </a:solidFill>
                          <a:effectLst/>
                          <a:latin typeface="+mn-lt"/>
                          <a:ea typeface="+mn-ea"/>
                          <a:cs typeface="+mn-cs"/>
                        </a:rPr>
                        <a:t>, ИП ГКФХ </a:t>
                      </a:r>
                      <a:r>
                        <a:rPr lang="ru-RU" sz="1100" kern="1200" dirty="0" err="1" smtClean="0">
                          <a:solidFill>
                            <a:schemeClr val="dk1"/>
                          </a:solidFill>
                          <a:effectLst/>
                          <a:latin typeface="+mn-lt"/>
                          <a:ea typeface="+mn-ea"/>
                          <a:cs typeface="+mn-cs"/>
                        </a:rPr>
                        <a:t>Сырыщин</a:t>
                      </a:r>
                      <a:r>
                        <a:rPr lang="ru-RU" sz="1100" kern="1200" dirty="0" smtClean="0">
                          <a:solidFill>
                            <a:schemeClr val="dk1"/>
                          </a:solidFill>
                          <a:effectLst/>
                          <a:latin typeface="+mn-lt"/>
                          <a:ea typeface="+mn-ea"/>
                          <a:cs typeface="+mn-cs"/>
                        </a:rPr>
                        <a:t> А.В.)</a:t>
                      </a:r>
                    </a:p>
                    <a:p>
                      <a:pPr marL="0" marR="0" indent="0" algn="l" defTabSz="1007943" rtl="0" eaLnBrk="1" fontAlgn="auto" latinLnBrk="0" hangingPunct="1">
                        <a:lnSpc>
                          <a:spcPct val="100000"/>
                        </a:lnSpc>
                        <a:spcBef>
                          <a:spcPts val="0"/>
                        </a:spcBef>
                        <a:spcAft>
                          <a:spcPts val="0"/>
                        </a:spcAft>
                        <a:buClrTx/>
                        <a:buSzTx/>
                        <a:buFontTx/>
                        <a:buNone/>
                        <a:tabLst/>
                        <a:defRPr/>
                      </a:pPr>
                      <a:r>
                        <a:rPr lang="ru-RU" sz="1100" b="1" kern="1200" dirty="0" smtClean="0">
                          <a:solidFill>
                            <a:schemeClr val="tx1"/>
                          </a:solidFill>
                          <a:effectLst/>
                          <a:latin typeface="+mn-lt"/>
                          <a:ea typeface="+mn-ea"/>
                          <a:cs typeface="+mn-cs"/>
                        </a:rPr>
                        <a:t>Изготовлено 22 технических</a:t>
                      </a:r>
                      <a:r>
                        <a:rPr lang="ru-RU" sz="1100" b="1" kern="1200" baseline="0" dirty="0" smtClean="0">
                          <a:solidFill>
                            <a:schemeClr val="tx1"/>
                          </a:solidFill>
                          <a:effectLst/>
                          <a:latin typeface="+mn-lt"/>
                          <a:ea typeface="+mn-ea"/>
                          <a:cs typeface="+mn-cs"/>
                        </a:rPr>
                        <a:t> условия на различные товары. </a:t>
                      </a:r>
                      <a:endParaRPr lang="ru-RU" sz="1100" b="1" kern="1200" dirty="0" smtClean="0">
                        <a:solidFill>
                          <a:schemeClr val="tx1"/>
                        </a:solidFill>
                        <a:effectLst/>
                        <a:latin typeface="+mn-lt"/>
                        <a:ea typeface="+mn-ea"/>
                        <a:cs typeface="+mn-cs"/>
                      </a:endParaRPr>
                    </a:p>
                    <a:p>
                      <a:pPr marL="171450" marR="0" indent="-171450" algn="l" defTabSz="1007943" rtl="0" eaLnBrk="1" fontAlgn="auto" latinLnBrk="0" hangingPunct="1">
                        <a:lnSpc>
                          <a:spcPct val="100000"/>
                        </a:lnSpc>
                        <a:spcBef>
                          <a:spcPts val="0"/>
                        </a:spcBef>
                        <a:spcAft>
                          <a:spcPts val="0"/>
                        </a:spcAft>
                        <a:buClrTx/>
                        <a:buSzTx/>
                        <a:buFontTx/>
                        <a:buChar char="-"/>
                        <a:tabLst/>
                        <a:defRPr/>
                      </a:pPr>
                      <a:endParaRPr lang="ru-RU" sz="1100" kern="1200" dirty="0" smtClean="0">
                        <a:solidFill>
                          <a:schemeClr val="dk1"/>
                        </a:solidFill>
                        <a:effectLst/>
                        <a:latin typeface="+mn-lt"/>
                        <a:ea typeface="+mn-ea"/>
                        <a:cs typeface="+mn-cs"/>
                      </a:endParaRPr>
                    </a:p>
                    <a:p>
                      <a:pPr marL="0" marR="0" indent="0" algn="l" defTabSz="1007943" rtl="0" eaLnBrk="1" fontAlgn="auto" latinLnBrk="0" hangingPunct="1">
                        <a:lnSpc>
                          <a:spcPct val="100000"/>
                        </a:lnSpc>
                        <a:spcBef>
                          <a:spcPts val="0"/>
                        </a:spcBef>
                        <a:spcAft>
                          <a:spcPts val="0"/>
                        </a:spcAft>
                        <a:buClrTx/>
                        <a:buSzTx/>
                        <a:buFontTx/>
                        <a:buNone/>
                        <a:tabLst/>
                        <a:defRPr/>
                      </a:pPr>
                      <a:endParaRPr lang="ru-RU" sz="1100" kern="1200" dirty="0" smtClean="0">
                        <a:solidFill>
                          <a:schemeClr val="dk1"/>
                        </a:solidFill>
                        <a:effectLst/>
                        <a:latin typeface="+mn-lt"/>
                        <a:ea typeface="+mn-ea"/>
                        <a:cs typeface="+mn-cs"/>
                      </a:endParaRPr>
                    </a:p>
                    <a:p>
                      <a:pPr marL="0" marR="0" indent="0" algn="l" defTabSz="1007943" rtl="0" eaLnBrk="1" fontAlgn="auto" latinLnBrk="0" hangingPunct="1">
                        <a:lnSpc>
                          <a:spcPct val="100000"/>
                        </a:lnSpc>
                        <a:spcBef>
                          <a:spcPts val="0"/>
                        </a:spcBef>
                        <a:spcAft>
                          <a:spcPts val="0"/>
                        </a:spcAft>
                        <a:buClrTx/>
                        <a:buSzTx/>
                        <a:buFontTx/>
                        <a:buNone/>
                        <a:tabLst/>
                        <a:defRPr/>
                      </a:pPr>
                      <a:endParaRPr lang="ru-RU" sz="1100" kern="1200" dirty="0" smtClean="0">
                        <a:solidFill>
                          <a:schemeClr val="dk1"/>
                        </a:solidFill>
                        <a:effectLst/>
                        <a:latin typeface="+mn-lt"/>
                        <a:ea typeface="+mn-ea"/>
                        <a:cs typeface="+mn-cs"/>
                      </a:endParaRPr>
                    </a:p>
                    <a:p>
                      <a:endParaRPr lang="ru-RU" sz="1100" dirty="0">
                        <a:solidFill>
                          <a:schemeClr val="tx1"/>
                        </a:solidFill>
                      </a:endParaRPr>
                    </a:p>
                    <a:p>
                      <a:endParaRPr lang="ru-RU" sz="1100" dirty="0">
                        <a:solidFill>
                          <a:schemeClr val="tx1"/>
                        </a:solidFill>
                      </a:endParaRPr>
                    </a:p>
                  </a:txBody>
                  <a:tcPr>
                    <a:solidFill>
                      <a:schemeClr val="accent2">
                        <a:lumMod val="40000"/>
                        <a:lumOff val="60000"/>
                      </a:schemeClr>
                    </a:solidFill>
                  </a:tcPr>
                </a:tc>
              </a:tr>
            </a:tbl>
          </a:graphicData>
        </a:graphic>
      </p:graphicFrame>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123" y="4619272"/>
            <a:ext cx="2058186" cy="1365655"/>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123" y="5984927"/>
            <a:ext cx="2040345" cy="1448782"/>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9220" y="3692423"/>
            <a:ext cx="1128944" cy="1425060"/>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6927" y="5984927"/>
            <a:ext cx="1353530" cy="1425060"/>
          </a:xfrm>
          <a:prstGeom prst="rect">
            <a:avLst/>
          </a:prstGeom>
        </p:spPr>
      </p:pic>
      <p:graphicFrame>
        <p:nvGraphicFramePr>
          <p:cNvPr id="10" name="Таблица 9"/>
          <p:cNvGraphicFramePr>
            <a:graphicFrameLocks noGrp="1"/>
          </p:cNvGraphicFramePr>
          <p:nvPr>
            <p:extLst>
              <p:ext uri="{D42A27DB-BD31-4B8C-83A1-F6EECF244321}">
                <p14:modId xmlns:p14="http://schemas.microsoft.com/office/powerpoint/2010/main" val="3197304833"/>
              </p:ext>
            </p:extLst>
          </p:nvPr>
        </p:nvGraphicFramePr>
        <p:xfrm>
          <a:off x="8796928" y="2516958"/>
          <a:ext cx="1353530" cy="5222448"/>
        </p:xfrm>
        <a:graphic>
          <a:graphicData uri="http://schemas.openxmlformats.org/drawingml/2006/table">
            <a:tbl>
              <a:tblPr/>
              <a:tblGrid>
                <a:gridCol w="1353530"/>
              </a:tblGrid>
              <a:tr h="5222448">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rPr>
                        <a:t>Расходы,</a:t>
                      </a:r>
                      <a:r>
                        <a:rPr lang="ru-RU" sz="1200" b="1" baseline="0" dirty="0" smtClean="0">
                          <a:solidFill>
                            <a:schemeClr val="bg1"/>
                          </a:solidFill>
                        </a:rPr>
                        <a:t> тыс. руб.</a:t>
                      </a:r>
                      <a:endParaRPr lang="ru-RU" sz="1200" b="1" dirty="0" smtClean="0">
                        <a:solidFill>
                          <a:schemeClr val="bg1"/>
                        </a:solidFill>
                      </a:endParaRPr>
                    </a:p>
                    <a:p>
                      <a:r>
                        <a:rPr lang="ru-RU" sz="1200" b="1" dirty="0" smtClean="0">
                          <a:ln>
                            <a:solidFill>
                              <a:schemeClr val="bg1"/>
                            </a:solidFill>
                          </a:ln>
                          <a:solidFill>
                            <a:schemeClr val="bg1"/>
                          </a:solidFill>
                        </a:rPr>
                        <a:t>          </a:t>
                      </a:r>
                    </a:p>
                    <a:p>
                      <a:endParaRPr lang="ru-RU" sz="1200" b="1" dirty="0" smtClean="0">
                        <a:ln>
                          <a:solidFill>
                            <a:schemeClr val="bg1"/>
                          </a:solidFill>
                        </a:ln>
                        <a:solidFill>
                          <a:schemeClr val="bg1"/>
                        </a:solidFill>
                      </a:endParaRPr>
                    </a:p>
                    <a:p>
                      <a:r>
                        <a:rPr lang="ru-RU" sz="1200" b="1" dirty="0" smtClean="0">
                          <a:ln>
                            <a:solidFill>
                              <a:schemeClr val="bg1"/>
                            </a:solidFill>
                          </a:ln>
                          <a:solidFill>
                            <a:schemeClr val="tx1">
                              <a:lumMod val="95000"/>
                              <a:lumOff val="5000"/>
                            </a:schemeClr>
                          </a:solidFill>
                        </a:rPr>
                        <a:t>1183,71</a:t>
                      </a:r>
                    </a:p>
                    <a:p>
                      <a:r>
                        <a:rPr lang="ru-RU" sz="1200" b="1" dirty="0" smtClean="0">
                          <a:ln>
                            <a:solidFill>
                              <a:schemeClr val="bg1"/>
                            </a:solidFill>
                          </a:ln>
                          <a:solidFill>
                            <a:schemeClr val="bg1"/>
                          </a:solidFill>
                        </a:rPr>
                        <a:t>                                                 </a:t>
                      </a:r>
                      <a:endParaRPr lang="ru-RU" sz="1200" b="1" dirty="0">
                        <a:ln>
                          <a:solidFill>
                            <a:schemeClr val="bg1"/>
                          </a:solidFill>
                        </a:ln>
                        <a:solidFill>
                          <a:schemeClr val="bg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959092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8157" y="622169"/>
            <a:ext cx="9452883" cy="579646"/>
          </a:xfrm>
          <a:prstGeom prst="rect">
            <a:avLst/>
          </a:prstGeom>
        </p:spPr>
        <p:txBody>
          <a:bodyPr wrap="square">
            <a:spAutoFit/>
          </a:bodyPr>
          <a:lstStyle/>
          <a:p>
            <a:pPr algn="ctr" fontAlgn="base">
              <a:lnSpc>
                <a:spcPts val="1920"/>
              </a:lnSpc>
              <a:spcBef>
                <a:spcPts val="1800"/>
              </a:spcBef>
            </a:pPr>
            <a:r>
              <a:rPr lang="ru-RU" sz="1600" b="1" dirty="0">
                <a:solidFill>
                  <a:schemeClr val="accent2">
                    <a:lumMod val="75000"/>
                  </a:schemeClr>
                </a:solidFill>
                <a:latin typeface="Times New Roman" panose="02020603050405020304" pitchFamily="18" charset="0"/>
                <a:cs typeface="Times New Roman" panose="02020603050405020304" pitchFamily="18" charset="0"/>
              </a:rPr>
              <a:t>4</a:t>
            </a:r>
            <a:r>
              <a:rPr lang="ru-RU" sz="1600" b="1" dirty="0" smtClean="0">
                <a:solidFill>
                  <a:schemeClr val="accent2">
                    <a:lumMod val="75000"/>
                  </a:schemeClr>
                </a:solidFill>
                <a:latin typeface="Times New Roman" panose="02020603050405020304" pitchFamily="18" charset="0"/>
                <a:cs typeface="Times New Roman" panose="02020603050405020304" pitchFamily="18" charset="0"/>
              </a:rPr>
              <a:t>. Приведение </a:t>
            </a:r>
            <a:r>
              <a:rPr lang="ru-RU" sz="1600" b="1" dirty="0">
                <a:solidFill>
                  <a:schemeClr val="accent2">
                    <a:lumMod val="75000"/>
                  </a:schemeClr>
                </a:solidFill>
                <a:latin typeface="Times New Roman" panose="02020603050405020304" pitchFamily="18" charset="0"/>
                <a:cs typeface="Times New Roman" panose="02020603050405020304" pitchFamily="18" charset="0"/>
              </a:rPr>
              <a:t>продукции в соответствие с необходимыми требованиями (стандартизация, сертификация, необходимые разрешения, патентование</a:t>
            </a:r>
            <a:r>
              <a:rPr lang="ru-RU" sz="1600" b="1" dirty="0" smtClean="0">
                <a:solidFill>
                  <a:schemeClr val="accent2">
                    <a:lumMod val="75000"/>
                  </a:schemeClr>
                </a:solidFill>
                <a:latin typeface="Times New Roman" panose="02020603050405020304" pitchFamily="18" charset="0"/>
                <a:cs typeface="Times New Roman" panose="02020603050405020304" pitchFamily="18" charset="0"/>
              </a:rPr>
              <a:t>)</a:t>
            </a:r>
            <a:endParaRPr lang="ru-RU" sz="1600"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18636474"/>
              </p:ext>
            </p:extLst>
          </p:nvPr>
        </p:nvGraphicFramePr>
        <p:xfrm>
          <a:off x="188536" y="1286656"/>
          <a:ext cx="10273015" cy="4787706"/>
        </p:xfrm>
        <a:graphic>
          <a:graphicData uri="http://schemas.openxmlformats.org/drawingml/2006/table">
            <a:tbl>
              <a:tblPr firstRow="1" bandRow="1">
                <a:tableStyleId>{5C22544A-7EE6-4342-B048-85BDC9FD1C3A}</a:tableStyleId>
              </a:tblPr>
              <a:tblGrid>
                <a:gridCol w="2073897"/>
                <a:gridCol w="4242062"/>
                <a:gridCol w="3957056"/>
              </a:tblGrid>
              <a:tr h="664632">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ru-RU" sz="1200" dirty="0" smtClean="0">
                          <a:solidFill>
                            <a:schemeClr val="bg1"/>
                          </a:solidFill>
                        </a:rPr>
                        <a:t>Наименование</a:t>
                      </a:r>
                      <a:r>
                        <a:rPr lang="ru-RU" sz="1200" baseline="0" dirty="0" smtClean="0">
                          <a:solidFill>
                            <a:schemeClr val="bg1"/>
                          </a:solidFill>
                        </a:rPr>
                        <a:t> услуг </a:t>
                      </a:r>
                      <a:endParaRPr lang="ru-RU" sz="1200" dirty="0" smtClean="0">
                        <a:solidFill>
                          <a:schemeClr val="bg1"/>
                        </a:solidFill>
                      </a:endParaRPr>
                    </a:p>
                    <a:p>
                      <a:endParaRPr lang="ru-RU" sz="1200" dirty="0">
                        <a:solidFill>
                          <a:schemeClr val="bg1"/>
                        </a:solidFill>
                      </a:endParaRPr>
                    </a:p>
                  </a:txBody>
                  <a:tcPr>
                    <a:solidFill>
                      <a:schemeClr val="accent2"/>
                    </a:solidFill>
                  </a:tcPr>
                </a:tc>
                <a:tc>
                  <a:txBody>
                    <a:bodyPr/>
                    <a:lstStyle/>
                    <a:p>
                      <a:r>
                        <a:rPr lang="ru-RU" sz="1200" dirty="0" smtClean="0">
                          <a:solidFill>
                            <a:schemeClr val="bg1"/>
                          </a:solidFill>
                        </a:rPr>
                        <a:t>Количество субъектов</a:t>
                      </a:r>
                      <a:r>
                        <a:rPr lang="ru-RU" sz="1200" baseline="0" dirty="0" smtClean="0">
                          <a:solidFill>
                            <a:schemeClr val="bg1"/>
                          </a:solidFill>
                        </a:rPr>
                        <a:t> МСП, </a:t>
                      </a:r>
                      <a:r>
                        <a:rPr lang="ru-RU" sz="1200" baseline="0" dirty="0" err="1" smtClean="0">
                          <a:solidFill>
                            <a:schemeClr val="bg1"/>
                          </a:solidFill>
                        </a:rPr>
                        <a:t>физ.лиц</a:t>
                      </a:r>
                      <a:r>
                        <a:rPr lang="ru-RU" sz="1200" baseline="0" dirty="0" smtClean="0">
                          <a:solidFill>
                            <a:schemeClr val="bg1"/>
                          </a:solidFill>
                        </a:rPr>
                        <a:t>. которые получили услугу</a:t>
                      </a:r>
                      <a:endParaRPr lang="ru-RU" sz="1200" dirty="0">
                        <a:solidFill>
                          <a:schemeClr val="bg1"/>
                        </a:solidFill>
                      </a:endParaRPr>
                    </a:p>
                  </a:txBody>
                  <a:tcPr>
                    <a:solidFill>
                      <a:schemeClr val="accent2"/>
                    </a:solidFill>
                  </a:tcPr>
                </a:tc>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ru-RU" sz="1200" dirty="0" smtClean="0">
                          <a:solidFill>
                            <a:schemeClr val="bg1"/>
                          </a:solidFill>
                        </a:rPr>
                        <a:t>Расходы,</a:t>
                      </a:r>
                      <a:r>
                        <a:rPr lang="ru-RU" sz="1200" baseline="0" dirty="0" smtClean="0">
                          <a:solidFill>
                            <a:schemeClr val="bg1"/>
                          </a:solidFill>
                        </a:rPr>
                        <a:t> тыс. руб.</a:t>
                      </a:r>
                      <a:endParaRPr lang="ru-RU" sz="1200" dirty="0" smtClean="0">
                        <a:solidFill>
                          <a:schemeClr val="bg1"/>
                        </a:solidFill>
                      </a:endParaRPr>
                    </a:p>
                    <a:p>
                      <a:endParaRPr lang="ru-RU" sz="1200" dirty="0">
                        <a:solidFill>
                          <a:schemeClr val="bg1"/>
                        </a:solidFill>
                      </a:endParaRPr>
                    </a:p>
                  </a:txBody>
                  <a:tcPr>
                    <a:solidFill>
                      <a:schemeClr val="accent2"/>
                    </a:solidFill>
                  </a:tcPr>
                </a:tc>
              </a:tr>
              <a:tr h="2040561">
                <a:tc>
                  <a:txBody>
                    <a:bodyPr/>
                    <a:lstStyle/>
                    <a:p>
                      <a:r>
                        <a:rPr lang="ru-RU" sz="1100" dirty="0" smtClean="0">
                          <a:solidFill>
                            <a:schemeClr val="tx1"/>
                          </a:solidFill>
                        </a:rPr>
                        <a:t>Классификация объектов размещения туристских предприятий</a:t>
                      </a:r>
                      <a:endParaRPr lang="ru-RU" sz="1100" dirty="0">
                        <a:solidFill>
                          <a:schemeClr val="tx1"/>
                        </a:solidFill>
                      </a:endParaRPr>
                    </a:p>
                  </a:txBody>
                  <a:tcPr>
                    <a:solidFill>
                      <a:schemeClr val="accent2">
                        <a:lumMod val="40000"/>
                        <a:lumOff val="60000"/>
                      </a:schemeClr>
                    </a:solidFill>
                  </a:tcPr>
                </a:tc>
                <a:tc>
                  <a:txBody>
                    <a:bodyPr/>
                    <a:lstStyle/>
                    <a:p>
                      <a:r>
                        <a:rPr lang="ru-RU" sz="1100" dirty="0" smtClean="0">
                          <a:solidFill>
                            <a:schemeClr val="tx1"/>
                          </a:solidFill>
                        </a:rPr>
                        <a:t>Заявлено 25 </a:t>
                      </a:r>
                      <a:r>
                        <a:rPr lang="ru-RU" sz="1100" dirty="0" err="1" smtClean="0">
                          <a:solidFill>
                            <a:schemeClr val="tx1"/>
                          </a:solidFill>
                        </a:rPr>
                        <a:t>смсп</a:t>
                      </a:r>
                      <a:r>
                        <a:rPr lang="ru-RU" sz="1100" baseline="0" dirty="0" smtClean="0">
                          <a:solidFill>
                            <a:schemeClr val="tx1"/>
                          </a:solidFill>
                        </a:rPr>
                        <a:t> (7 объектов прошли классификацию гостиниц  28%- 2020г).</a:t>
                      </a:r>
                    </a:p>
                    <a:p>
                      <a:r>
                        <a:rPr lang="ru-RU" sz="1100" baseline="0" dirty="0" smtClean="0">
                          <a:solidFill>
                            <a:schemeClr val="tx1"/>
                          </a:solidFill>
                        </a:rPr>
                        <a:t>В 2019г. заявлено 40 </a:t>
                      </a:r>
                      <a:r>
                        <a:rPr lang="ru-RU" sz="1100" baseline="0" dirty="0" err="1" smtClean="0">
                          <a:solidFill>
                            <a:schemeClr val="tx1"/>
                          </a:solidFill>
                        </a:rPr>
                        <a:t>смсп</a:t>
                      </a:r>
                      <a:r>
                        <a:rPr lang="ru-RU" sz="1100" baseline="0" dirty="0" smtClean="0">
                          <a:solidFill>
                            <a:schemeClr val="tx1"/>
                          </a:solidFill>
                        </a:rPr>
                        <a:t> ( 32 объекта прошли классификацию 80%- 2019г).</a:t>
                      </a:r>
                    </a:p>
                    <a:p>
                      <a:pPr marL="228600" indent="-228600">
                        <a:buAutoNum type="arabicPeriod"/>
                      </a:pPr>
                      <a:r>
                        <a:rPr lang="ru-RU" sz="1100" baseline="0" dirty="0" smtClean="0">
                          <a:solidFill>
                            <a:schemeClr val="tx1"/>
                          </a:solidFill>
                        </a:rPr>
                        <a:t>Гостиница «Усадьба Русская Кузя»</a:t>
                      </a:r>
                    </a:p>
                    <a:p>
                      <a:pPr marL="228600" indent="-228600">
                        <a:buAutoNum type="arabicPeriod"/>
                      </a:pPr>
                      <a:r>
                        <a:rPr lang="ru-RU" sz="1100" baseline="0" dirty="0" smtClean="0">
                          <a:solidFill>
                            <a:schemeClr val="tx1"/>
                          </a:solidFill>
                        </a:rPr>
                        <a:t>Гостиница «Шелковый путь»</a:t>
                      </a:r>
                    </a:p>
                    <a:p>
                      <a:pPr marL="228600" indent="-228600">
                        <a:buAutoNum type="arabicPeriod"/>
                      </a:pPr>
                      <a:r>
                        <a:rPr lang="ru-RU" sz="1100" baseline="0" dirty="0" smtClean="0">
                          <a:solidFill>
                            <a:schemeClr val="tx1"/>
                          </a:solidFill>
                        </a:rPr>
                        <a:t>Гостиница «Турбаза </a:t>
                      </a:r>
                      <a:r>
                        <a:rPr lang="ru-RU" sz="1100" baseline="0" dirty="0" err="1" smtClean="0">
                          <a:solidFill>
                            <a:schemeClr val="tx1"/>
                          </a:solidFill>
                        </a:rPr>
                        <a:t>Кырсай</a:t>
                      </a:r>
                      <a:r>
                        <a:rPr lang="ru-RU" sz="1100" baseline="0" dirty="0" smtClean="0">
                          <a:solidFill>
                            <a:schemeClr val="tx1"/>
                          </a:solidFill>
                        </a:rPr>
                        <a:t>»</a:t>
                      </a:r>
                    </a:p>
                    <a:p>
                      <a:pPr marL="228600" indent="-228600">
                        <a:buAutoNum type="arabicPeriod"/>
                      </a:pPr>
                      <a:r>
                        <a:rPr lang="ru-RU" sz="1100" baseline="0" dirty="0" smtClean="0">
                          <a:solidFill>
                            <a:schemeClr val="tx1"/>
                          </a:solidFill>
                        </a:rPr>
                        <a:t>Гостиница «Гостиный двор «Алтай»</a:t>
                      </a:r>
                      <a:endParaRPr lang="ru-RU" sz="1100" baseline="0" dirty="0">
                        <a:solidFill>
                          <a:schemeClr val="tx1"/>
                        </a:solidFill>
                      </a:endParaRPr>
                    </a:p>
                    <a:p>
                      <a:pPr marL="228600" indent="-228600">
                        <a:buAutoNum type="arabicPeriod"/>
                      </a:pPr>
                      <a:r>
                        <a:rPr lang="ru-RU" sz="1100" baseline="0" dirty="0" smtClean="0">
                          <a:solidFill>
                            <a:schemeClr val="tx1"/>
                          </a:solidFill>
                        </a:rPr>
                        <a:t>Гостиница «</a:t>
                      </a:r>
                      <a:r>
                        <a:rPr lang="ru-RU" sz="1100" baseline="0" dirty="0" err="1" smtClean="0">
                          <a:solidFill>
                            <a:schemeClr val="tx1"/>
                          </a:solidFill>
                        </a:rPr>
                        <a:t>Катанда</a:t>
                      </a:r>
                      <a:r>
                        <a:rPr lang="ru-RU" sz="1100" baseline="0" dirty="0" smtClean="0">
                          <a:solidFill>
                            <a:schemeClr val="tx1"/>
                          </a:solidFill>
                        </a:rPr>
                        <a:t>» (ООО «Туристический комплекс»</a:t>
                      </a:r>
                    </a:p>
                    <a:p>
                      <a:pPr marL="228600" indent="-228600">
                        <a:buAutoNum type="arabicPeriod"/>
                      </a:pPr>
                      <a:r>
                        <a:rPr lang="ru-RU" sz="1100" baseline="0" dirty="0" smtClean="0">
                          <a:solidFill>
                            <a:schemeClr val="tx1"/>
                          </a:solidFill>
                        </a:rPr>
                        <a:t>Гостиница «Эко-отель Альтаир»</a:t>
                      </a:r>
                    </a:p>
                    <a:p>
                      <a:pPr marL="228600" indent="-228600">
                        <a:buAutoNum type="arabicPeriod"/>
                      </a:pPr>
                      <a:r>
                        <a:rPr lang="ru-RU" sz="1100" baseline="0" dirty="0" smtClean="0">
                          <a:solidFill>
                            <a:schemeClr val="tx1"/>
                          </a:solidFill>
                        </a:rPr>
                        <a:t>Гостиница «База отдыха Лунное озеро»</a:t>
                      </a:r>
                    </a:p>
                  </a:txBody>
                  <a:tcPr>
                    <a:solidFill>
                      <a:schemeClr val="accent2">
                        <a:lumMod val="40000"/>
                        <a:lumOff val="60000"/>
                      </a:schemeClr>
                    </a:solidFill>
                  </a:tcPr>
                </a:tc>
                <a:tc>
                  <a:txBody>
                    <a:bodyPr/>
                    <a:lstStyle/>
                    <a:p>
                      <a:r>
                        <a:rPr lang="ru-RU" sz="1100" dirty="0" smtClean="0">
                          <a:solidFill>
                            <a:schemeClr val="tx1"/>
                          </a:solidFill>
                        </a:rPr>
                        <a:t>159</a:t>
                      </a:r>
                    </a:p>
                  </a:txBody>
                  <a:tcPr>
                    <a:solidFill>
                      <a:schemeClr val="accent2">
                        <a:lumMod val="40000"/>
                        <a:lumOff val="60000"/>
                      </a:schemeClr>
                    </a:solidFill>
                  </a:tcPr>
                </a:tc>
              </a:tr>
              <a:tr h="2082513">
                <a:tc>
                  <a:txBody>
                    <a:bodyPr/>
                    <a:lstStyle/>
                    <a:p>
                      <a:r>
                        <a:rPr lang="ru-RU" sz="1100" dirty="0" smtClean="0">
                          <a:solidFill>
                            <a:schemeClr val="tx1"/>
                          </a:solidFill>
                        </a:rPr>
                        <a:t>Сертификация по системе ХАССП</a:t>
                      </a:r>
                      <a:endParaRPr lang="ru-RU" sz="1100" dirty="0">
                        <a:solidFill>
                          <a:schemeClr val="tx1"/>
                        </a:solidFill>
                      </a:endParaRPr>
                    </a:p>
                  </a:txBody>
                  <a:tcPr>
                    <a:solidFill>
                      <a:schemeClr val="accent2">
                        <a:lumMod val="40000"/>
                        <a:lumOff val="60000"/>
                      </a:schemeClr>
                    </a:solidFill>
                  </a:tcPr>
                </a:tc>
                <a:tc>
                  <a:txBody>
                    <a:bodyPr/>
                    <a:lstStyle/>
                    <a:p>
                      <a:r>
                        <a:rPr lang="ru-RU" sz="1100" dirty="0" smtClean="0">
                          <a:solidFill>
                            <a:schemeClr val="tx1"/>
                          </a:solidFill>
                        </a:rPr>
                        <a:t>4 </a:t>
                      </a:r>
                      <a:r>
                        <a:rPr lang="ru-RU" sz="1100" dirty="0" err="1" smtClean="0">
                          <a:solidFill>
                            <a:schemeClr val="tx1"/>
                          </a:solidFill>
                        </a:rPr>
                        <a:t>смсп</a:t>
                      </a:r>
                      <a:r>
                        <a:rPr lang="ru-RU" sz="1100" dirty="0" smtClean="0">
                          <a:solidFill>
                            <a:schemeClr val="tx1"/>
                          </a:solidFill>
                        </a:rPr>
                        <a:t>, получили сертификаты</a:t>
                      </a:r>
                      <a:r>
                        <a:rPr lang="ru-RU" sz="1100" baseline="0" dirty="0" smtClean="0">
                          <a:solidFill>
                            <a:schemeClr val="tx1"/>
                          </a:solidFill>
                        </a:rPr>
                        <a:t> соответствия, соответствующих</a:t>
                      </a:r>
                    </a:p>
                    <a:p>
                      <a:r>
                        <a:rPr lang="ru-RU" sz="1100" baseline="0" dirty="0" smtClean="0">
                          <a:solidFill>
                            <a:schemeClr val="tx1"/>
                          </a:solidFill>
                        </a:rPr>
                        <a:t> требованиям ГОСТ Р ИСО 22000- 2019 (</a:t>
                      </a:r>
                      <a:r>
                        <a:rPr lang="en-US" sz="1100" baseline="0" dirty="0" smtClean="0">
                          <a:solidFill>
                            <a:schemeClr val="tx1"/>
                          </a:solidFill>
                        </a:rPr>
                        <a:t>ISO 22000:2018, IDT</a:t>
                      </a:r>
                      <a:r>
                        <a:rPr lang="ru-RU" sz="1100" baseline="0" dirty="0" smtClean="0">
                          <a:solidFill>
                            <a:schemeClr val="tx1"/>
                          </a:solidFill>
                        </a:rPr>
                        <a:t>)</a:t>
                      </a:r>
                    </a:p>
                    <a:p>
                      <a:r>
                        <a:rPr lang="ru-RU" sz="1100" baseline="0" dirty="0" smtClean="0">
                          <a:solidFill>
                            <a:schemeClr val="tx1"/>
                          </a:solidFill>
                        </a:rPr>
                        <a:t>ГОСТ Р 51705.1.2001</a:t>
                      </a:r>
                      <a:endParaRPr lang="ru-RU" sz="1100" dirty="0" smtClean="0">
                        <a:solidFill>
                          <a:schemeClr val="tx1"/>
                        </a:solidFill>
                      </a:endParaRPr>
                    </a:p>
                    <a:p>
                      <a:r>
                        <a:rPr lang="ru-RU" sz="1100" dirty="0" smtClean="0">
                          <a:solidFill>
                            <a:schemeClr val="tx1"/>
                          </a:solidFill>
                        </a:rPr>
                        <a:t>3 предприятия</a:t>
                      </a:r>
                      <a:r>
                        <a:rPr lang="ru-RU" sz="1100" baseline="0" dirty="0" smtClean="0">
                          <a:solidFill>
                            <a:schemeClr val="tx1"/>
                          </a:solidFill>
                        </a:rPr>
                        <a:t> по общепиту: 1. ООО «</a:t>
                      </a:r>
                      <a:r>
                        <a:rPr lang="ru-RU" sz="1100" baseline="0" dirty="0" err="1" smtClean="0">
                          <a:solidFill>
                            <a:schemeClr val="tx1"/>
                          </a:solidFill>
                        </a:rPr>
                        <a:t>Чейне</a:t>
                      </a:r>
                      <a:r>
                        <a:rPr lang="ru-RU" sz="1100" baseline="0" dirty="0" smtClean="0">
                          <a:solidFill>
                            <a:schemeClr val="tx1"/>
                          </a:solidFill>
                        </a:rPr>
                        <a:t>»</a:t>
                      </a:r>
                    </a:p>
                    <a:p>
                      <a:r>
                        <a:rPr lang="ru-RU" sz="1100" baseline="0" dirty="0" smtClean="0">
                          <a:solidFill>
                            <a:schemeClr val="tx1"/>
                          </a:solidFill>
                        </a:rPr>
                        <a:t> 2. ООО «Амира»</a:t>
                      </a:r>
                    </a:p>
                    <a:p>
                      <a:r>
                        <a:rPr lang="ru-RU" sz="1100" baseline="0" dirty="0" smtClean="0">
                          <a:solidFill>
                            <a:schemeClr val="tx1"/>
                          </a:solidFill>
                        </a:rPr>
                        <a:t> 3. ООО «Пристань»</a:t>
                      </a:r>
                    </a:p>
                    <a:p>
                      <a:r>
                        <a:rPr lang="ru-RU" sz="1100" baseline="0" dirty="0" smtClean="0">
                          <a:solidFill>
                            <a:schemeClr val="tx1"/>
                          </a:solidFill>
                        </a:rPr>
                        <a:t>1 предприятие по производству минеральных и питьевых вод: </a:t>
                      </a:r>
                    </a:p>
                    <a:p>
                      <a:r>
                        <a:rPr lang="ru-RU" sz="1100" baseline="0" dirty="0" smtClean="0">
                          <a:solidFill>
                            <a:schemeClr val="tx1"/>
                          </a:solidFill>
                        </a:rPr>
                        <a:t>ООО «Сибирь +»</a:t>
                      </a:r>
                      <a:endParaRPr lang="ru-RU" sz="1100" dirty="0">
                        <a:solidFill>
                          <a:schemeClr val="tx1"/>
                        </a:solidFill>
                      </a:endParaRPr>
                    </a:p>
                    <a:p>
                      <a:endParaRPr lang="ru-RU" sz="1100" dirty="0" smtClean="0">
                        <a:solidFill>
                          <a:schemeClr val="tx1"/>
                        </a:solidFill>
                      </a:endParaRPr>
                    </a:p>
                    <a:p>
                      <a:endParaRPr lang="ru-RU" sz="1100" dirty="0" smtClean="0">
                        <a:solidFill>
                          <a:schemeClr val="tx1"/>
                        </a:solidFill>
                      </a:endParaRPr>
                    </a:p>
                    <a:p>
                      <a:endParaRPr lang="ru-RU" sz="1100"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r>
                        <a:rPr lang="ru-RU" sz="1100" dirty="0" smtClean="0">
                          <a:solidFill>
                            <a:schemeClr val="tx1"/>
                          </a:solidFill>
                        </a:rPr>
                        <a:t>124</a:t>
                      </a:r>
                      <a:endParaRPr lang="ru-RU" sz="1100" dirty="0">
                        <a:solidFill>
                          <a:schemeClr val="tx1"/>
                        </a:solidFill>
                      </a:endParaRPr>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tr>
            </a:tbl>
          </a:graphicData>
        </a:graphic>
      </p:graphicFrame>
      <p:pic>
        <p:nvPicPr>
          <p:cNvPr id="9" name="Рисунок 8" descr="Scaпсертификат2 (защищенный просмотр) - Word"/>
          <p:cNvPicPr>
            <a:picLocks noChangeAspect="1"/>
          </p:cNvPicPr>
          <p:nvPr/>
        </p:nvPicPr>
        <p:blipFill rotWithShape="1">
          <a:blip r:embed="rId3">
            <a:extLst>
              <a:ext uri="{28A0092B-C50C-407E-A947-70E740481C1C}">
                <a14:useLocalDpi xmlns:a14="http://schemas.microsoft.com/office/drawing/2010/main" val="0"/>
              </a:ext>
            </a:extLst>
          </a:blip>
          <a:srcRect l="4468" t="9780" r="66711" b="11487"/>
          <a:stretch/>
        </p:blipFill>
        <p:spPr>
          <a:xfrm>
            <a:off x="7616858" y="1909660"/>
            <a:ext cx="2884603" cy="4164702"/>
          </a:xfrm>
          <a:prstGeom prst="rect">
            <a:avLst/>
          </a:prstGeom>
        </p:spPr>
      </p:pic>
    </p:spTree>
    <p:extLst>
      <p:ext uri="{BB962C8B-B14F-4D97-AF65-F5344CB8AC3E}">
        <p14:creationId xmlns:p14="http://schemas.microsoft.com/office/powerpoint/2010/main" val="2827610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1597" y="650449"/>
            <a:ext cx="9452883" cy="823302"/>
          </a:xfrm>
          <a:prstGeom prst="rect">
            <a:avLst/>
          </a:prstGeom>
        </p:spPr>
        <p:txBody>
          <a:bodyPr wrap="square">
            <a:spAutoFit/>
          </a:bodyPr>
          <a:lstStyle/>
          <a:p>
            <a:pPr algn="ctr" fontAlgn="base">
              <a:lnSpc>
                <a:spcPts val="1920"/>
              </a:lnSpc>
              <a:spcBef>
                <a:spcPts val="1800"/>
              </a:spcBef>
            </a:pPr>
            <a:r>
              <a:rPr lang="ru-RU" sz="1600" b="1" dirty="0" smtClean="0">
                <a:solidFill>
                  <a:schemeClr val="accent2">
                    <a:lumMod val="75000"/>
                  </a:schemeClr>
                </a:solidFill>
                <a:latin typeface="Times New Roman" panose="02020603050405020304" pitchFamily="18" charset="0"/>
                <a:cs typeface="Times New Roman" panose="02020603050405020304" pitchFamily="18" charset="0"/>
              </a:rPr>
              <a:t>5. </a:t>
            </a:r>
            <a:r>
              <a:rPr lang="ru-RU" sz="1600" b="1" dirty="0">
                <a:solidFill>
                  <a:schemeClr val="accent2">
                    <a:lumMod val="75000"/>
                  </a:schemeClr>
                </a:solidFill>
              </a:rPr>
              <a:t>Проведение обучающих программ для субъектов малого и среднего предпринимательства и лиц, планирующих начать предпринимательскую деятельность (по перечню образовательных программ, отобранных Министерством экономического развития Российской Федерации).</a:t>
            </a:r>
          </a:p>
        </p:txBody>
      </p:sp>
      <p:graphicFrame>
        <p:nvGraphicFramePr>
          <p:cNvPr id="4" name="Таблица 3"/>
          <p:cNvGraphicFramePr>
            <a:graphicFrameLocks noGrp="1"/>
          </p:cNvGraphicFramePr>
          <p:nvPr>
            <p:extLst>
              <p:ext uri="{D42A27DB-BD31-4B8C-83A1-F6EECF244321}">
                <p14:modId xmlns:p14="http://schemas.microsoft.com/office/powerpoint/2010/main" val="411765689"/>
              </p:ext>
            </p:extLst>
          </p:nvPr>
        </p:nvGraphicFramePr>
        <p:xfrm>
          <a:off x="245097" y="1663728"/>
          <a:ext cx="10273015" cy="4799892"/>
        </p:xfrm>
        <a:graphic>
          <a:graphicData uri="http://schemas.openxmlformats.org/drawingml/2006/table">
            <a:tbl>
              <a:tblPr firstRow="1" bandRow="1">
                <a:tableStyleId>{5C22544A-7EE6-4342-B048-85BDC9FD1C3A}</a:tableStyleId>
              </a:tblPr>
              <a:tblGrid>
                <a:gridCol w="2073897"/>
                <a:gridCol w="4242062"/>
                <a:gridCol w="3957056"/>
              </a:tblGrid>
              <a:tr h="630406">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ru-RU" sz="1800" dirty="0" smtClean="0">
                          <a:solidFill>
                            <a:schemeClr val="bg1"/>
                          </a:solidFill>
                        </a:rPr>
                        <a:t>Наименование</a:t>
                      </a:r>
                      <a:r>
                        <a:rPr lang="ru-RU" sz="1800" baseline="0" dirty="0" smtClean="0">
                          <a:solidFill>
                            <a:schemeClr val="bg1"/>
                          </a:solidFill>
                        </a:rPr>
                        <a:t> услуг </a:t>
                      </a:r>
                      <a:endParaRPr lang="ru-RU" sz="1800" dirty="0" smtClean="0">
                        <a:solidFill>
                          <a:schemeClr val="bg1"/>
                        </a:solidFill>
                      </a:endParaRPr>
                    </a:p>
                    <a:p>
                      <a:endParaRPr lang="ru-RU" sz="1800" dirty="0">
                        <a:solidFill>
                          <a:schemeClr val="bg1"/>
                        </a:solidFill>
                      </a:endParaRPr>
                    </a:p>
                  </a:txBody>
                  <a:tcPr>
                    <a:solidFill>
                      <a:schemeClr val="accent2"/>
                    </a:solidFill>
                  </a:tcPr>
                </a:tc>
                <a:tc>
                  <a:txBody>
                    <a:bodyPr/>
                    <a:lstStyle/>
                    <a:p>
                      <a:r>
                        <a:rPr lang="ru-RU" sz="1800" dirty="0" smtClean="0">
                          <a:solidFill>
                            <a:schemeClr val="bg1"/>
                          </a:solidFill>
                        </a:rPr>
                        <a:t>Количество субъектов</a:t>
                      </a:r>
                      <a:r>
                        <a:rPr lang="ru-RU" sz="1800" baseline="0" dirty="0" smtClean="0">
                          <a:solidFill>
                            <a:schemeClr val="bg1"/>
                          </a:solidFill>
                        </a:rPr>
                        <a:t> МСП, </a:t>
                      </a:r>
                      <a:r>
                        <a:rPr lang="ru-RU" sz="1800" baseline="0" dirty="0" err="1" smtClean="0">
                          <a:solidFill>
                            <a:schemeClr val="bg1"/>
                          </a:solidFill>
                        </a:rPr>
                        <a:t>физ.лиц</a:t>
                      </a:r>
                      <a:r>
                        <a:rPr lang="ru-RU" sz="1800" baseline="0" dirty="0" smtClean="0">
                          <a:solidFill>
                            <a:schemeClr val="bg1"/>
                          </a:solidFill>
                        </a:rPr>
                        <a:t>. которые получили услугу</a:t>
                      </a:r>
                      <a:endParaRPr lang="ru-RU" sz="1800" dirty="0">
                        <a:solidFill>
                          <a:schemeClr val="bg1"/>
                        </a:solidFill>
                      </a:endParaRPr>
                    </a:p>
                  </a:txBody>
                  <a:tcPr>
                    <a:solidFill>
                      <a:schemeClr val="accent2"/>
                    </a:solidFill>
                  </a:tcPr>
                </a:tc>
                <a:tc>
                  <a:txBody>
                    <a:bodyPr/>
                    <a:lstStyle/>
                    <a:p>
                      <a:pPr marL="0" marR="0" indent="0" algn="l" defTabSz="1007943" rtl="0" eaLnBrk="1" fontAlgn="auto" latinLnBrk="0" hangingPunct="1">
                        <a:lnSpc>
                          <a:spcPct val="100000"/>
                        </a:lnSpc>
                        <a:spcBef>
                          <a:spcPts val="0"/>
                        </a:spcBef>
                        <a:spcAft>
                          <a:spcPts val="0"/>
                        </a:spcAft>
                        <a:buClrTx/>
                        <a:buSzTx/>
                        <a:buFontTx/>
                        <a:buNone/>
                        <a:tabLst/>
                        <a:defRPr/>
                      </a:pPr>
                      <a:r>
                        <a:rPr lang="ru-RU" sz="1800" dirty="0" smtClean="0">
                          <a:solidFill>
                            <a:schemeClr val="bg1"/>
                          </a:solidFill>
                        </a:rPr>
                        <a:t>Расходы,</a:t>
                      </a:r>
                      <a:r>
                        <a:rPr lang="ru-RU" sz="1800" baseline="0" dirty="0" smtClean="0">
                          <a:solidFill>
                            <a:schemeClr val="bg1"/>
                          </a:solidFill>
                        </a:rPr>
                        <a:t> тыс. руб.</a:t>
                      </a:r>
                      <a:endParaRPr lang="ru-RU" sz="1800" dirty="0" smtClean="0">
                        <a:solidFill>
                          <a:schemeClr val="bg1"/>
                        </a:solidFill>
                      </a:endParaRPr>
                    </a:p>
                    <a:p>
                      <a:endParaRPr lang="ru-RU" sz="1800" dirty="0">
                        <a:solidFill>
                          <a:schemeClr val="bg1"/>
                        </a:solidFill>
                      </a:endParaRPr>
                    </a:p>
                  </a:txBody>
                  <a:tcPr>
                    <a:solidFill>
                      <a:schemeClr val="accent2"/>
                    </a:solidFill>
                  </a:tcPr>
                </a:tc>
              </a:tr>
              <a:tr h="1910220">
                <a:tc>
                  <a:txBody>
                    <a:bodyPr/>
                    <a:lstStyle/>
                    <a:p>
                      <a:r>
                        <a:rPr lang="ru-RU" sz="1800" b="1" dirty="0" err="1" smtClean="0">
                          <a:solidFill>
                            <a:schemeClr val="accent2">
                              <a:lumMod val="75000"/>
                            </a:schemeClr>
                          </a:solidFill>
                        </a:rPr>
                        <a:t>Вебинар</a:t>
                      </a:r>
                      <a:r>
                        <a:rPr lang="ru-RU" sz="1800" b="1" dirty="0" smtClean="0">
                          <a:solidFill>
                            <a:schemeClr val="accent2">
                              <a:lumMod val="75000"/>
                            </a:schemeClr>
                          </a:solidFill>
                        </a:rPr>
                        <a:t> «Продвижение в интернете и социальных сетях» </a:t>
                      </a:r>
                      <a:endParaRPr lang="ru-RU" sz="1800" dirty="0">
                        <a:solidFill>
                          <a:schemeClr val="tx1"/>
                        </a:solidFill>
                      </a:endParaRPr>
                    </a:p>
                  </a:txBody>
                  <a:tcPr>
                    <a:solidFill>
                      <a:schemeClr val="accent2">
                        <a:lumMod val="40000"/>
                        <a:lumOff val="60000"/>
                      </a:schemeClr>
                    </a:solidFill>
                  </a:tcPr>
                </a:tc>
                <a:tc>
                  <a:txBody>
                    <a:bodyPr/>
                    <a:lstStyle/>
                    <a:p>
                      <a:r>
                        <a:rPr lang="ru-RU" sz="1800" b="1" dirty="0" smtClean="0">
                          <a:solidFill>
                            <a:schemeClr val="accent2">
                              <a:lumMod val="75000"/>
                            </a:schemeClr>
                          </a:solidFill>
                        </a:rPr>
                        <a:t>24 </a:t>
                      </a:r>
                      <a:r>
                        <a:rPr lang="ru-RU" sz="1800" b="1" dirty="0" err="1" smtClean="0">
                          <a:solidFill>
                            <a:schemeClr val="accent2">
                              <a:lumMod val="75000"/>
                            </a:schemeClr>
                          </a:solidFill>
                        </a:rPr>
                        <a:t>смсп</a:t>
                      </a:r>
                      <a:r>
                        <a:rPr lang="ru-RU" sz="1800" b="1" dirty="0" smtClean="0">
                          <a:solidFill>
                            <a:schemeClr val="accent2">
                              <a:lumMod val="75000"/>
                            </a:schemeClr>
                          </a:solidFill>
                        </a:rPr>
                        <a:t> и 70 </a:t>
                      </a:r>
                      <a:r>
                        <a:rPr lang="ru-RU" sz="1800" b="1" dirty="0" err="1" smtClean="0">
                          <a:solidFill>
                            <a:schemeClr val="accent2">
                              <a:lumMod val="75000"/>
                            </a:schemeClr>
                          </a:solidFill>
                        </a:rPr>
                        <a:t>ф.л</a:t>
                      </a:r>
                      <a:r>
                        <a:rPr lang="ru-RU" sz="1800" b="1" dirty="0" smtClean="0">
                          <a:solidFill>
                            <a:schemeClr val="accent2">
                              <a:lumMod val="75000"/>
                            </a:schemeClr>
                          </a:solidFill>
                        </a:rPr>
                        <a:t>. </a:t>
                      </a:r>
                      <a:endParaRPr lang="ru-RU" sz="1800" baseline="0" dirty="0" smtClean="0">
                        <a:solidFill>
                          <a:schemeClr val="tx1"/>
                        </a:solidFill>
                      </a:endParaRPr>
                    </a:p>
                  </a:txBody>
                  <a:tcPr>
                    <a:solidFill>
                      <a:schemeClr val="accent2">
                        <a:lumMod val="40000"/>
                        <a:lumOff val="60000"/>
                      </a:schemeClr>
                    </a:solidFill>
                  </a:tcPr>
                </a:tc>
                <a:tc>
                  <a:txBody>
                    <a:bodyPr/>
                    <a:lstStyle/>
                    <a:p>
                      <a:r>
                        <a:rPr lang="ru-RU" sz="1800" b="1" dirty="0" smtClean="0">
                          <a:solidFill>
                            <a:schemeClr val="accent2">
                              <a:lumMod val="75000"/>
                            </a:schemeClr>
                          </a:solidFill>
                        </a:rPr>
                        <a:t>500</a:t>
                      </a:r>
                    </a:p>
                  </a:txBody>
                  <a:tcPr>
                    <a:solidFill>
                      <a:schemeClr val="accent2">
                        <a:lumMod val="40000"/>
                        <a:lumOff val="60000"/>
                      </a:schemeClr>
                    </a:solidFill>
                  </a:tcPr>
                </a:tc>
              </a:tr>
              <a:tr h="1975272">
                <a:tc>
                  <a:txBody>
                    <a:bodyPr/>
                    <a:lstStyle/>
                    <a:p>
                      <a:r>
                        <a:rPr lang="ru-RU" sz="1800" b="1" dirty="0" err="1" smtClean="0">
                          <a:solidFill>
                            <a:schemeClr val="accent2">
                              <a:lumMod val="75000"/>
                            </a:schemeClr>
                          </a:solidFill>
                        </a:rPr>
                        <a:t>Вебинар</a:t>
                      </a:r>
                      <a:r>
                        <a:rPr lang="ru-RU" sz="1800" b="1" dirty="0" smtClean="0">
                          <a:solidFill>
                            <a:schemeClr val="accent2">
                              <a:lumMod val="75000"/>
                            </a:schemeClr>
                          </a:solidFill>
                        </a:rPr>
                        <a:t> «Основы предпринимательства «Программа будущих бизнесменов»</a:t>
                      </a:r>
                      <a:endParaRPr lang="ru-RU" sz="1800" dirty="0">
                        <a:solidFill>
                          <a:schemeClr val="tx1"/>
                        </a:solidFill>
                      </a:endParaRPr>
                    </a:p>
                  </a:txBody>
                  <a:tcPr>
                    <a:solidFill>
                      <a:schemeClr val="accent2">
                        <a:lumMod val="40000"/>
                        <a:lumOff val="60000"/>
                      </a:schemeClr>
                    </a:solidFill>
                  </a:tcPr>
                </a:tc>
                <a:tc>
                  <a:txBody>
                    <a:bodyPr/>
                    <a:lstStyle/>
                    <a:p>
                      <a:r>
                        <a:rPr lang="ru-RU" sz="1800" b="1" dirty="0" smtClean="0">
                          <a:solidFill>
                            <a:schemeClr val="accent2">
                              <a:lumMod val="75000"/>
                            </a:schemeClr>
                          </a:solidFill>
                        </a:rPr>
                        <a:t>49 </a:t>
                      </a:r>
                      <a:r>
                        <a:rPr lang="ru-RU" sz="1800" b="1" dirty="0" err="1" smtClean="0">
                          <a:solidFill>
                            <a:schemeClr val="accent2">
                              <a:lumMod val="75000"/>
                            </a:schemeClr>
                          </a:solidFill>
                        </a:rPr>
                        <a:t>смсп</a:t>
                      </a:r>
                      <a:r>
                        <a:rPr lang="ru-RU" sz="1800" b="1" dirty="0" smtClean="0">
                          <a:solidFill>
                            <a:schemeClr val="accent2">
                              <a:lumMod val="75000"/>
                            </a:schemeClr>
                          </a:solidFill>
                        </a:rPr>
                        <a:t> и 179 </a:t>
                      </a:r>
                      <a:r>
                        <a:rPr lang="ru-RU" sz="1800" b="1" dirty="0" err="1" smtClean="0">
                          <a:solidFill>
                            <a:schemeClr val="accent2">
                              <a:lumMod val="75000"/>
                            </a:schemeClr>
                          </a:solidFill>
                        </a:rPr>
                        <a:t>ф.л</a:t>
                      </a:r>
                      <a:r>
                        <a:rPr lang="ru-RU" sz="1800" b="1" dirty="0" smtClean="0">
                          <a:solidFill>
                            <a:schemeClr val="accent2">
                              <a:lumMod val="75000"/>
                            </a:schemeClr>
                          </a:solidFill>
                        </a:rPr>
                        <a:t>. </a:t>
                      </a:r>
                      <a:endParaRPr lang="ru-RU" sz="1800"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40000"/>
                        <a:lumOff val="60000"/>
                      </a:schemeClr>
                    </a:solidFill>
                  </a:tcPr>
                </a:tc>
                <a:tc>
                  <a:txBody>
                    <a:bodyPr/>
                    <a:lstStyle/>
                    <a:p>
                      <a:r>
                        <a:rPr lang="ru-RU" sz="1800" b="1" dirty="0" smtClean="0">
                          <a:solidFill>
                            <a:schemeClr val="accent2">
                              <a:lumMod val="75000"/>
                            </a:schemeClr>
                          </a:solidFill>
                        </a:rPr>
                        <a:t>321</a:t>
                      </a:r>
                      <a:endParaRPr lang="ru-RU" sz="1800" b="1" dirty="0">
                        <a:solidFill>
                          <a:schemeClr val="accent2">
                            <a:lumMod val="75000"/>
                          </a:schemeClr>
                        </a:solidFill>
                      </a:endParaRPr>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tr>
            </a:tbl>
          </a:graphicData>
        </a:graphic>
      </p:graphicFrame>
    </p:spTree>
    <p:extLst>
      <p:ext uri="{BB962C8B-B14F-4D97-AF65-F5344CB8AC3E}">
        <p14:creationId xmlns:p14="http://schemas.microsoft.com/office/powerpoint/2010/main" val="3654029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Группа 92"/>
          <p:cNvGrpSpPr/>
          <p:nvPr/>
        </p:nvGrpSpPr>
        <p:grpSpPr>
          <a:xfrm flipV="1">
            <a:off x="3294344" y="3112396"/>
            <a:ext cx="913081" cy="574178"/>
            <a:chOff x="4289377" y="1851949"/>
            <a:chExt cx="1284790" cy="1132499"/>
          </a:xfrm>
        </p:grpSpPr>
        <p:cxnSp>
          <p:nvCxnSpPr>
            <p:cNvPr id="94" name="Прямая соединительная линия 93"/>
            <p:cNvCxnSpPr/>
            <p:nvPr/>
          </p:nvCxnSpPr>
          <p:spPr>
            <a:xfrm>
              <a:off x="4289377" y="1851949"/>
              <a:ext cx="509286" cy="0"/>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cxnSp>
          <p:nvCxnSpPr>
            <p:cNvPr id="95" name="Прямая соединительная линия 94"/>
            <p:cNvCxnSpPr/>
            <p:nvPr/>
          </p:nvCxnSpPr>
          <p:spPr>
            <a:xfrm>
              <a:off x="4798663" y="1851949"/>
              <a:ext cx="775504" cy="1132499"/>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grpSp>
      <p:grpSp>
        <p:nvGrpSpPr>
          <p:cNvPr id="99" name="Группа 98"/>
          <p:cNvGrpSpPr/>
          <p:nvPr/>
        </p:nvGrpSpPr>
        <p:grpSpPr>
          <a:xfrm flipH="1">
            <a:off x="6129572" y="1947800"/>
            <a:ext cx="963590" cy="559473"/>
            <a:chOff x="4289377" y="1851949"/>
            <a:chExt cx="1284790" cy="1132499"/>
          </a:xfrm>
        </p:grpSpPr>
        <p:cxnSp>
          <p:nvCxnSpPr>
            <p:cNvPr id="100" name="Прямая соединительная линия 99"/>
            <p:cNvCxnSpPr/>
            <p:nvPr/>
          </p:nvCxnSpPr>
          <p:spPr>
            <a:xfrm>
              <a:off x="4289377" y="1851949"/>
              <a:ext cx="509286" cy="0"/>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4798663" y="1851949"/>
              <a:ext cx="775504" cy="1132499"/>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grpSp>
      <p:pic>
        <p:nvPicPr>
          <p:cNvPr id="20" name="Рисунок 19"/>
          <p:cNvPicPr>
            <a:picLocks noChangeAspect="1"/>
          </p:cNvPicPr>
          <p:nvPr/>
        </p:nvPicPr>
        <p:blipFill rotWithShape="1">
          <a:blip r:embed="rId3"/>
          <a:srcRect t="-77" r="218" b="-1"/>
          <a:stretch/>
        </p:blipFill>
        <p:spPr>
          <a:xfrm>
            <a:off x="-642421" y="6300981"/>
            <a:ext cx="2322296" cy="2328515"/>
          </a:xfrm>
          <a:prstGeom prst="rect">
            <a:avLst/>
          </a:prstGeom>
        </p:spPr>
      </p:pic>
      <p:sp>
        <p:nvSpPr>
          <p:cNvPr id="17" name="TextBox 16"/>
          <p:cNvSpPr txBox="1"/>
          <p:nvPr/>
        </p:nvSpPr>
        <p:spPr>
          <a:xfrm>
            <a:off x="1065152" y="124827"/>
            <a:ext cx="8438340" cy="537070"/>
          </a:xfrm>
          <a:prstGeom prst="rect">
            <a:avLst/>
          </a:prstGeom>
          <a:noFill/>
        </p:spPr>
        <p:txBody>
          <a:bodyPr wrap="square" rtlCol="0">
            <a:spAutoFit/>
          </a:bodyPr>
          <a:lstStyle/>
          <a:p>
            <a:pPr lvl="0" algn="ctr">
              <a:lnSpc>
                <a:spcPct val="85000"/>
              </a:lnSpc>
              <a:defRPr/>
            </a:pPr>
            <a:r>
              <a:rPr lang="ru-RU" dirty="0" smtClean="0">
                <a:solidFill>
                  <a:srgbClr val="562212"/>
                </a:solidFill>
                <a:latin typeface="Arial Black" panose="020B0A04020102020204" pitchFamily="34" charset="0"/>
                <a:ea typeface="Roboto Black" panose="02000000000000000000" pitchFamily="2" charset="0"/>
              </a:rPr>
              <a:t>6. </a:t>
            </a:r>
            <a:r>
              <a:rPr kumimoji="0" lang="ru-RU" b="0" i="0" u="none" strike="noStrike" kern="1200" cap="none" spc="0" normalizeH="0" noProof="0" dirty="0" smtClean="0">
                <a:ln>
                  <a:noFill/>
                </a:ln>
                <a:solidFill>
                  <a:schemeClr val="accent2">
                    <a:lumMod val="75000"/>
                  </a:schemeClr>
                </a:solidFill>
                <a:effectLst/>
                <a:uLnTx/>
                <a:uFillTx/>
                <a:latin typeface="Arial Black" panose="020B0A04020102020204" pitchFamily="34" charset="0"/>
                <a:ea typeface="Roboto Black" panose="02000000000000000000" pitchFamily="2" charset="0"/>
              </a:rPr>
              <a:t>О</a:t>
            </a:r>
            <a:r>
              <a:rPr lang="ru-RU" sz="1600" b="1" dirty="0" err="1" smtClean="0">
                <a:solidFill>
                  <a:schemeClr val="accent2">
                    <a:lumMod val="75000"/>
                  </a:schemeClr>
                </a:solidFill>
              </a:rPr>
              <a:t>бучающие</a:t>
            </a:r>
            <a:r>
              <a:rPr lang="ru-RU" sz="1600" b="1" dirty="0" smtClean="0">
                <a:solidFill>
                  <a:schemeClr val="accent2">
                    <a:lumMod val="75000"/>
                  </a:schemeClr>
                </a:solidFill>
              </a:rPr>
              <a:t> мероприятия, направленные </a:t>
            </a:r>
            <a:r>
              <a:rPr lang="ru-RU" sz="1600" b="1" dirty="0">
                <a:solidFill>
                  <a:schemeClr val="accent2">
                    <a:lumMod val="75000"/>
                  </a:schemeClr>
                </a:solidFill>
              </a:rPr>
              <a:t>на повышение квалификации сотрудников субъектов малого и среднего предпринимательства </a:t>
            </a:r>
            <a:endParaRPr kumimoji="0" lang="ru-RU" sz="1600" b="1" i="0" u="none" strike="noStrike" kern="1200" cap="none" spc="0" normalizeH="0" baseline="0" noProof="0" dirty="0">
              <a:ln>
                <a:noFill/>
              </a:ln>
              <a:solidFill>
                <a:schemeClr val="accent2">
                  <a:lumMod val="75000"/>
                </a:schemeClr>
              </a:solidFill>
              <a:effectLst/>
              <a:uLnTx/>
              <a:uFillTx/>
              <a:latin typeface="Arial Black" panose="020B0A04020102020204" pitchFamily="34" charset="0"/>
              <a:ea typeface="Roboto Black" panose="02000000000000000000" pitchFamily="2" charset="0"/>
            </a:endParaRPr>
          </a:p>
        </p:txBody>
      </p:sp>
      <p:grpSp>
        <p:nvGrpSpPr>
          <p:cNvPr id="15" name="Группа 14"/>
          <p:cNvGrpSpPr/>
          <p:nvPr/>
        </p:nvGrpSpPr>
        <p:grpSpPr>
          <a:xfrm>
            <a:off x="3446455" y="1019501"/>
            <a:ext cx="1032000" cy="1548657"/>
            <a:chOff x="4289377" y="1851949"/>
            <a:chExt cx="1284790" cy="1132499"/>
          </a:xfrm>
        </p:grpSpPr>
        <p:cxnSp>
          <p:nvCxnSpPr>
            <p:cNvPr id="48" name="Прямая соединительная линия 47"/>
            <p:cNvCxnSpPr/>
            <p:nvPr/>
          </p:nvCxnSpPr>
          <p:spPr>
            <a:xfrm>
              <a:off x="4289377" y="1851949"/>
              <a:ext cx="509286" cy="0"/>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4798663" y="1851949"/>
              <a:ext cx="775504" cy="1132499"/>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grpSp>
      <p:grpSp>
        <p:nvGrpSpPr>
          <p:cNvPr id="16" name="Группа 15"/>
          <p:cNvGrpSpPr/>
          <p:nvPr/>
        </p:nvGrpSpPr>
        <p:grpSpPr>
          <a:xfrm>
            <a:off x="3369716" y="2084090"/>
            <a:ext cx="913081" cy="764774"/>
            <a:chOff x="4289377" y="1851949"/>
            <a:chExt cx="1284790" cy="1132499"/>
          </a:xfrm>
        </p:grpSpPr>
        <p:cxnSp>
          <p:nvCxnSpPr>
            <p:cNvPr id="46" name="Прямая соединительная линия 45"/>
            <p:cNvCxnSpPr/>
            <p:nvPr/>
          </p:nvCxnSpPr>
          <p:spPr>
            <a:xfrm>
              <a:off x="4289377" y="1851949"/>
              <a:ext cx="509286" cy="0"/>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4798663" y="1851949"/>
              <a:ext cx="775504" cy="1132499"/>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grpSp>
      <p:cxnSp>
        <p:nvCxnSpPr>
          <p:cNvPr id="41" name="Прямая соединительная линия 40"/>
          <p:cNvCxnSpPr/>
          <p:nvPr/>
        </p:nvCxnSpPr>
        <p:spPr>
          <a:xfrm flipV="1">
            <a:off x="3369716" y="2915193"/>
            <a:ext cx="697475" cy="16373"/>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grpSp>
        <p:nvGrpSpPr>
          <p:cNvPr id="23" name="Группа 22"/>
          <p:cNvGrpSpPr/>
          <p:nvPr/>
        </p:nvGrpSpPr>
        <p:grpSpPr>
          <a:xfrm flipH="1">
            <a:off x="6050500" y="966977"/>
            <a:ext cx="1001473" cy="1548657"/>
            <a:chOff x="4289377" y="1851949"/>
            <a:chExt cx="1284790" cy="1132499"/>
          </a:xfrm>
        </p:grpSpPr>
        <p:cxnSp>
          <p:nvCxnSpPr>
            <p:cNvPr id="38" name="Прямая соединительная линия 37"/>
            <p:cNvCxnSpPr/>
            <p:nvPr/>
          </p:nvCxnSpPr>
          <p:spPr>
            <a:xfrm>
              <a:off x="4289377" y="1851949"/>
              <a:ext cx="509286" cy="0"/>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4798663" y="1851949"/>
              <a:ext cx="775504" cy="1132499"/>
            </a:xfrm>
            <a:prstGeom prst="line">
              <a:avLst/>
            </a:prstGeom>
            <a:ln>
              <a:solidFill>
                <a:srgbClr val="562212"/>
              </a:solidFill>
            </a:ln>
          </p:spPr>
          <p:style>
            <a:lnRef idx="1">
              <a:schemeClr val="accent1"/>
            </a:lnRef>
            <a:fillRef idx="0">
              <a:schemeClr val="accent1"/>
            </a:fillRef>
            <a:effectRef idx="0">
              <a:schemeClr val="accent1"/>
            </a:effectRef>
            <a:fontRef idx="minor">
              <a:schemeClr val="tx1"/>
            </a:fontRef>
          </p:style>
        </p:cxnSp>
      </p:grpSp>
      <p:sp>
        <p:nvSpPr>
          <p:cNvPr id="28" name="Прямоугольник 27"/>
          <p:cNvSpPr/>
          <p:nvPr/>
        </p:nvSpPr>
        <p:spPr>
          <a:xfrm>
            <a:off x="4096134" y="1808088"/>
            <a:ext cx="2406655" cy="1591397"/>
          </a:xfrm>
          <a:prstGeom prst="rect">
            <a:avLst/>
          </a:prstGeom>
          <a:solidFill>
            <a:srgbClr val="F2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lnSpc>
                <a:spcPct val="85000"/>
              </a:lnSpc>
              <a:defRPr/>
            </a:pPr>
            <a:r>
              <a:rPr lang="ru-RU" sz="1400" b="1" dirty="0" smtClean="0">
                <a:solidFill>
                  <a:schemeClr val="accent2">
                    <a:lumMod val="50000"/>
                  </a:schemeClr>
                </a:solidFill>
              </a:rPr>
              <a:t>2.1 </a:t>
            </a:r>
            <a:r>
              <a:rPr lang="ru-RU" sz="1400" dirty="0" smtClean="0">
                <a:solidFill>
                  <a:schemeClr val="accent2">
                    <a:lumMod val="50000"/>
                  </a:schemeClr>
                </a:solidFill>
              </a:rPr>
              <a:t> </a:t>
            </a:r>
            <a:r>
              <a:rPr lang="ru-RU" sz="1400" b="1" dirty="0" smtClean="0">
                <a:solidFill>
                  <a:schemeClr val="accent2">
                    <a:lumMod val="50000"/>
                  </a:schemeClr>
                </a:solidFill>
              </a:rPr>
              <a:t>Обучающие программы </a:t>
            </a:r>
            <a:r>
              <a:rPr lang="ru-RU" sz="1400" b="1" dirty="0">
                <a:solidFill>
                  <a:schemeClr val="accent2">
                    <a:lumMod val="50000"/>
                  </a:schemeClr>
                </a:solidFill>
              </a:rPr>
              <a:t>для субъектов малого и среднего предпринимательства и </a:t>
            </a:r>
            <a:r>
              <a:rPr lang="ru-RU" sz="1400" b="1" dirty="0" smtClean="0">
                <a:solidFill>
                  <a:schemeClr val="accent2">
                    <a:lumMod val="50000"/>
                  </a:schemeClr>
                </a:solidFill>
              </a:rPr>
              <a:t>их сотрудников</a:t>
            </a:r>
            <a:endParaRPr lang="ru-RU" sz="1400" b="1" dirty="0">
              <a:solidFill>
                <a:schemeClr val="tx1"/>
              </a:solidFill>
              <a:latin typeface="Arial Black" panose="020B0A04020102020204" pitchFamily="34" charset="0"/>
              <a:ea typeface="Roboto Black" panose="02000000000000000000" pitchFamily="2" charset="0"/>
            </a:endParaRPr>
          </a:p>
        </p:txBody>
      </p:sp>
      <p:grpSp>
        <p:nvGrpSpPr>
          <p:cNvPr id="22" name="Группа 21"/>
          <p:cNvGrpSpPr/>
          <p:nvPr/>
        </p:nvGrpSpPr>
        <p:grpSpPr>
          <a:xfrm>
            <a:off x="166213" y="778055"/>
            <a:ext cx="3280788" cy="922397"/>
            <a:chOff x="802412" y="1615896"/>
            <a:chExt cx="5061529" cy="1051818"/>
          </a:xfrm>
        </p:grpSpPr>
        <p:grpSp>
          <p:nvGrpSpPr>
            <p:cNvPr id="9" name="Группа 8"/>
            <p:cNvGrpSpPr/>
            <p:nvPr/>
          </p:nvGrpSpPr>
          <p:grpSpPr>
            <a:xfrm>
              <a:off x="802412" y="1615896"/>
              <a:ext cx="5061529" cy="1051818"/>
              <a:chOff x="861759" y="3341056"/>
              <a:chExt cx="5061529" cy="773349"/>
            </a:xfrm>
          </p:grpSpPr>
          <p:sp>
            <p:nvSpPr>
              <p:cNvPr id="11" name="Прямоугольник 10"/>
              <p:cNvSpPr/>
              <p:nvPr/>
            </p:nvSpPr>
            <p:spPr>
              <a:xfrm>
                <a:off x="954553" y="3341056"/>
                <a:ext cx="4968735" cy="771923"/>
              </a:xfrm>
              <a:prstGeom prst="rect">
                <a:avLst/>
              </a:prstGeom>
              <a:solidFill>
                <a:srgbClr val="F2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050" b="1" dirty="0">
                    <a:solidFill>
                      <a:schemeClr val="accent2">
                        <a:lumMod val="75000"/>
                      </a:schemeClr>
                    </a:solidFill>
                  </a:rPr>
                  <a:t>Обучающие курсы для руководителей, </a:t>
                </a:r>
                <a:r>
                  <a:rPr lang="ru-RU" sz="1050" b="1" dirty="0" smtClean="0">
                    <a:solidFill>
                      <a:schemeClr val="accent2">
                        <a:lumMod val="75000"/>
                      </a:schemeClr>
                    </a:solidFill>
                  </a:rPr>
                  <a:t>   администраторов </a:t>
                </a:r>
                <a:r>
                  <a:rPr lang="ru-RU" sz="1050" b="1" dirty="0">
                    <a:solidFill>
                      <a:schemeClr val="accent2">
                        <a:lumMod val="75000"/>
                      </a:schemeClr>
                    </a:solidFill>
                  </a:rPr>
                  <a:t>гостиниц, службы приема и размещения, администраторов отеля, службы </a:t>
                </a:r>
                <a:r>
                  <a:rPr lang="ru-RU" sz="1050" b="1" dirty="0" smtClean="0">
                    <a:solidFill>
                      <a:schemeClr val="accent2">
                        <a:lumMod val="75000"/>
                      </a:schemeClr>
                    </a:solidFill>
                  </a:rPr>
                  <a:t>бронирования </a:t>
                </a:r>
              </a:p>
              <a:p>
                <a:pPr lvl="0" algn="ctr">
                  <a:defRPr/>
                </a:pPr>
                <a:r>
                  <a:rPr lang="ru-RU" sz="1050" b="1" dirty="0" smtClean="0">
                    <a:solidFill>
                      <a:schemeClr val="accent2">
                        <a:lumMod val="75000"/>
                      </a:schemeClr>
                    </a:solidFill>
                  </a:rPr>
                  <a:t>120 </a:t>
                </a:r>
                <a:r>
                  <a:rPr lang="ru-RU" sz="1050" b="1" dirty="0" err="1" smtClean="0">
                    <a:solidFill>
                      <a:schemeClr val="accent2">
                        <a:lumMod val="75000"/>
                      </a:schemeClr>
                    </a:solidFill>
                  </a:rPr>
                  <a:t>сотр</a:t>
                </a:r>
                <a:r>
                  <a:rPr lang="ru-RU" sz="1050" b="1" dirty="0" smtClean="0">
                    <a:solidFill>
                      <a:schemeClr val="accent2">
                        <a:lumMod val="75000"/>
                      </a:schemeClr>
                    </a:solidFill>
                  </a:rPr>
                  <a:t>. </a:t>
                </a:r>
                <a:r>
                  <a:rPr lang="ru-RU" sz="1050" b="1" dirty="0" err="1" smtClean="0">
                    <a:solidFill>
                      <a:schemeClr val="accent2">
                        <a:lumMod val="75000"/>
                      </a:schemeClr>
                    </a:solidFill>
                  </a:rPr>
                  <a:t>смсп</a:t>
                </a:r>
                <a:r>
                  <a:rPr lang="ru-RU" sz="1050" b="1" dirty="0" smtClean="0">
                    <a:solidFill>
                      <a:schemeClr val="accent2">
                        <a:lumMod val="75000"/>
                      </a:schemeClr>
                    </a:solidFill>
                  </a:rPr>
                  <a:t> – 782 </a:t>
                </a:r>
                <a:r>
                  <a:rPr lang="ru-RU" sz="1050" b="1" dirty="0" err="1" smtClean="0">
                    <a:solidFill>
                      <a:schemeClr val="accent2">
                        <a:lumMod val="75000"/>
                      </a:schemeClr>
                    </a:solidFill>
                  </a:rPr>
                  <a:t>т.р</a:t>
                </a:r>
                <a:endParaRPr kumimoji="0" lang="ru-RU" sz="1050" b="1" i="0" u="none" strike="noStrike" kern="1200" cap="none" spc="0" normalizeH="0" baseline="0" noProof="0" dirty="0">
                  <a:ln>
                    <a:noFill/>
                  </a:ln>
                  <a:solidFill>
                    <a:schemeClr val="tx1"/>
                  </a:solidFill>
                  <a:effectLst/>
                  <a:uLnTx/>
                  <a:uFillTx/>
                  <a:latin typeface="Calibri" panose="020F0502020204030204"/>
                </a:endParaRPr>
              </a:p>
            </p:txBody>
          </p:sp>
          <p:sp>
            <p:nvSpPr>
              <p:cNvPr id="12" name="Прямоугольник 11"/>
              <p:cNvSpPr/>
              <p:nvPr/>
            </p:nvSpPr>
            <p:spPr>
              <a:xfrm>
                <a:off x="861759" y="3341056"/>
                <a:ext cx="405599" cy="773349"/>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915224" y="3539870"/>
                <a:ext cx="330251" cy="378241"/>
              </a:xfrm>
              <a:prstGeom prst="rect">
                <a:avLst/>
              </a:prstGeom>
              <a:noFill/>
            </p:spPr>
            <p:txBody>
              <a:bodyPr wrap="square"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7F2E5"/>
                    </a:solidFill>
                    <a:effectLst/>
                    <a:uLnTx/>
                    <a:uFillTx/>
                    <a:latin typeface="Arial Black" panose="020B0A04020102020204" pitchFamily="34" charset="0"/>
                    <a:ea typeface="+mn-ea"/>
                    <a:cs typeface="+mn-cs"/>
                  </a:rPr>
                  <a:t>1</a:t>
                </a:r>
                <a:endParaRPr kumimoji="0" lang="ru-RU" sz="1400" b="0" i="0" u="none" strike="noStrike" kern="1200" cap="none" spc="0" normalizeH="0" baseline="0" noProof="0" dirty="0">
                  <a:ln>
                    <a:noFill/>
                  </a:ln>
                  <a:solidFill>
                    <a:srgbClr val="F7F2E5"/>
                  </a:solidFill>
                  <a:effectLst/>
                  <a:uLnTx/>
                  <a:uFillTx/>
                  <a:latin typeface="Arial Black" panose="020B0A04020102020204" pitchFamily="34" charset="0"/>
                  <a:ea typeface="+mn-ea"/>
                  <a:cs typeface="+mn-cs"/>
                </a:endParaRPr>
              </a:p>
            </p:txBody>
          </p:sp>
        </p:grpSp>
        <p:sp>
          <p:nvSpPr>
            <p:cNvPr id="51" name="Прямоугольник 50"/>
            <p:cNvSpPr/>
            <p:nvPr/>
          </p:nvSpPr>
          <p:spPr>
            <a:xfrm>
              <a:off x="1334950" y="1956400"/>
              <a:ext cx="4478988" cy="351473"/>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526"/>
                </a:spcAft>
                <a:buClrTx/>
                <a:buSzTx/>
                <a:buFontTx/>
                <a:buNone/>
                <a:tabLst/>
                <a:defRPr/>
              </a:pPr>
              <a:endParaRPr kumimoji="0" lang="ru-RU" sz="1403" b="1" i="0" u="none" strike="noStrike" kern="1200" cap="none" spc="0" normalizeH="0" baseline="0" noProof="0" dirty="0">
                <a:ln>
                  <a:noFill/>
                </a:ln>
                <a:solidFill>
                  <a:srgbClr val="562212"/>
                </a:solidFill>
                <a:effectLst/>
                <a:uLnTx/>
                <a:uFillTx/>
                <a:latin typeface="Arial" panose="020B0604020202020204" pitchFamily="34" charset="0"/>
                <a:ea typeface="+mn-ea"/>
                <a:cs typeface="Arial" panose="020B0604020202020204" pitchFamily="34" charset="0"/>
              </a:endParaRPr>
            </a:p>
          </p:txBody>
        </p:sp>
      </p:grpSp>
      <p:grpSp>
        <p:nvGrpSpPr>
          <p:cNvPr id="21" name="Группа 20"/>
          <p:cNvGrpSpPr/>
          <p:nvPr/>
        </p:nvGrpSpPr>
        <p:grpSpPr>
          <a:xfrm>
            <a:off x="234437" y="1725330"/>
            <a:ext cx="3111977" cy="910126"/>
            <a:chOff x="855877" y="2488694"/>
            <a:chExt cx="3548622" cy="1037826"/>
          </a:xfrm>
        </p:grpSpPr>
        <p:grpSp>
          <p:nvGrpSpPr>
            <p:cNvPr id="52" name="Группа 51"/>
            <p:cNvGrpSpPr/>
            <p:nvPr/>
          </p:nvGrpSpPr>
          <p:grpSpPr>
            <a:xfrm>
              <a:off x="855877" y="2488694"/>
              <a:ext cx="3548622" cy="1037826"/>
              <a:chOff x="915224" y="3341056"/>
              <a:chExt cx="3548622" cy="763062"/>
            </a:xfrm>
          </p:grpSpPr>
          <p:sp>
            <p:nvSpPr>
              <p:cNvPr id="53" name="Прямоугольник 52"/>
              <p:cNvSpPr/>
              <p:nvPr/>
            </p:nvSpPr>
            <p:spPr>
              <a:xfrm>
                <a:off x="954552" y="3341056"/>
                <a:ext cx="3509294" cy="763062"/>
              </a:xfrm>
              <a:prstGeom prst="rect">
                <a:avLst/>
              </a:prstGeom>
              <a:solidFill>
                <a:srgbClr val="F2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400" dirty="0" smtClean="0">
                    <a:solidFill>
                      <a:schemeClr val="accent2">
                        <a:lumMod val="75000"/>
                      </a:schemeClr>
                    </a:solidFill>
                  </a:rPr>
                  <a:t>       </a:t>
                </a:r>
                <a:r>
                  <a:rPr lang="ru-RU" sz="1050" b="1" dirty="0" smtClean="0">
                    <a:solidFill>
                      <a:schemeClr val="accent2">
                        <a:lumMod val="75000"/>
                      </a:schemeClr>
                    </a:solidFill>
                  </a:rPr>
                  <a:t>Обучающие </a:t>
                </a:r>
                <a:r>
                  <a:rPr lang="ru-RU" sz="1050" b="1" dirty="0">
                    <a:solidFill>
                      <a:schemeClr val="accent2">
                        <a:lumMod val="75000"/>
                      </a:schemeClr>
                    </a:solidFill>
                  </a:rPr>
                  <a:t>курсы по охране труда и пожарной </a:t>
                </a:r>
                <a:r>
                  <a:rPr lang="ru-RU" sz="1050" b="1" dirty="0" smtClean="0">
                    <a:solidFill>
                      <a:schemeClr val="accent2">
                        <a:lumMod val="75000"/>
                      </a:schemeClr>
                    </a:solidFill>
                  </a:rPr>
                  <a:t>безопасности </a:t>
                </a:r>
              </a:p>
              <a:p>
                <a:pPr lvl="0" algn="ctr">
                  <a:defRPr/>
                </a:pPr>
                <a:r>
                  <a:rPr lang="ru-RU" sz="1050" b="1" dirty="0" smtClean="0">
                    <a:solidFill>
                      <a:schemeClr val="accent2">
                        <a:lumMod val="75000"/>
                      </a:schemeClr>
                    </a:solidFill>
                  </a:rPr>
                  <a:t>31 </a:t>
                </a:r>
                <a:r>
                  <a:rPr lang="ru-RU" sz="1050" b="1" dirty="0" err="1" smtClean="0">
                    <a:solidFill>
                      <a:schemeClr val="accent2">
                        <a:lumMod val="75000"/>
                      </a:schemeClr>
                    </a:solidFill>
                  </a:rPr>
                  <a:t>сотр</a:t>
                </a:r>
                <a:r>
                  <a:rPr lang="ru-RU" sz="1050" b="1" dirty="0" smtClean="0">
                    <a:solidFill>
                      <a:schemeClr val="accent2">
                        <a:lumMod val="75000"/>
                      </a:schemeClr>
                    </a:solidFill>
                  </a:rPr>
                  <a:t>. </a:t>
                </a:r>
                <a:r>
                  <a:rPr lang="ru-RU" sz="1050" b="1" dirty="0" err="1" smtClean="0">
                    <a:solidFill>
                      <a:schemeClr val="accent2">
                        <a:lumMod val="75000"/>
                      </a:schemeClr>
                    </a:solidFill>
                  </a:rPr>
                  <a:t>смсп</a:t>
                </a:r>
                <a:r>
                  <a:rPr lang="ru-RU" sz="1050" b="1" dirty="0" smtClean="0">
                    <a:solidFill>
                      <a:schemeClr val="accent2">
                        <a:lumMod val="75000"/>
                      </a:schemeClr>
                    </a:solidFill>
                  </a:rPr>
                  <a:t>  – 3,1 </a:t>
                </a:r>
                <a:r>
                  <a:rPr lang="ru-RU" sz="1050" b="1" dirty="0" err="1" smtClean="0">
                    <a:solidFill>
                      <a:schemeClr val="accent2">
                        <a:lumMod val="75000"/>
                      </a:schemeClr>
                    </a:solidFill>
                  </a:rPr>
                  <a:t>т.р</a:t>
                </a:r>
                <a:r>
                  <a:rPr lang="ru-RU" sz="1050" b="1" dirty="0" smtClean="0">
                    <a:solidFill>
                      <a:schemeClr val="accent2">
                        <a:lumMod val="75000"/>
                      </a:schemeClr>
                    </a:solidFill>
                  </a:rPr>
                  <a:t>.</a:t>
                </a:r>
                <a:endParaRPr kumimoji="0" lang="ru-RU" sz="1050" b="1" i="0" u="none" strike="noStrike" kern="1200" cap="none" spc="0" normalizeH="0" baseline="0" noProof="0" dirty="0">
                  <a:ln>
                    <a:noFill/>
                  </a:ln>
                  <a:solidFill>
                    <a:schemeClr val="accent2">
                      <a:lumMod val="75000"/>
                    </a:schemeClr>
                  </a:solidFill>
                  <a:effectLst/>
                  <a:uLnTx/>
                  <a:uFillTx/>
                  <a:latin typeface="Calibri" panose="020F0502020204030204"/>
                </a:endParaRPr>
              </a:p>
            </p:txBody>
          </p:sp>
          <p:sp>
            <p:nvSpPr>
              <p:cNvPr id="54" name="Прямоугольник 53"/>
              <p:cNvSpPr/>
              <p:nvPr/>
            </p:nvSpPr>
            <p:spPr>
              <a:xfrm>
                <a:off x="954552" y="3341056"/>
                <a:ext cx="290923" cy="759728"/>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TextBox 54"/>
              <p:cNvSpPr txBox="1"/>
              <p:nvPr/>
            </p:nvSpPr>
            <p:spPr>
              <a:xfrm>
                <a:off x="915224" y="3455889"/>
                <a:ext cx="399764" cy="318839"/>
              </a:xfrm>
              <a:prstGeom prst="rect">
                <a:avLst/>
              </a:prstGeom>
              <a:noFill/>
            </p:spPr>
            <p:txBody>
              <a:bodyPr wrap="square"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dirty="0">
                    <a:solidFill>
                      <a:srgbClr val="F7F2E5"/>
                    </a:solidFill>
                    <a:latin typeface="Arial Black" panose="020B0A04020102020204" pitchFamily="34" charset="0"/>
                  </a:rPr>
                  <a:t>2</a:t>
                </a:r>
                <a:endParaRPr kumimoji="0" lang="ru-RU" sz="1400" b="0" i="0" u="none" strike="noStrike" kern="1200" cap="none" spc="0" normalizeH="0" baseline="0" noProof="0" dirty="0">
                  <a:ln>
                    <a:noFill/>
                  </a:ln>
                  <a:solidFill>
                    <a:srgbClr val="F7F2E5"/>
                  </a:solidFill>
                  <a:effectLst/>
                  <a:uLnTx/>
                  <a:uFillTx/>
                  <a:latin typeface="Arial Black" panose="020B0A04020102020204" pitchFamily="34" charset="0"/>
                  <a:ea typeface="+mn-ea"/>
                  <a:cs typeface="+mn-cs"/>
                </a:endParaRPr>
              </a:p>
            </p:txBody>
          </p:sp>
        </p:grpSp>
        <p:sp>
          <p:nvSpPr>
            <p:cNvPr id="56" name="Прямоугольник 55"/>
            <p:cNvSpPr/>
            <p:nvPr/>
          </p:nvSpPr>
          <p:spPr>
            <a:xfrm>
              <a:off x="1233351" y="2826397"/>
              <a:ext cx="210651" cy="351473"/>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526"/>
                </a:spcAft>
                <a:buClrTx/>
                <a:buSzTx/>
                <a:buFontTx/>
                <a:buNone/>
                <a:tabLst/>
                <a:defRPr/>
              </a:pPr>
              <a:endParaRPr kumimoji="0" lang="ru-RU" sz="1403" b="1" i="0" u="none" strike="noStrike" kern="1200" cap="none" spc="0" normalizeH="0" baseline="0" noProof="0" dirty="0">
                <a:ln>
                  <a:noFill/>
                </a:ln>
                <a:solidFill>
                  <a:srgbClr val="562212"/>
                </a:solidFill>
                <a:effectLst/>
                <a:uLnTx/>
                <a:uFillTx/>
                <a:latin typeface="Arial" panose="020B0604020202020204" pitchFamily="34" charset="0"/>
                <a:ea typeface="+mn-ea"/>
                <a:cs typeface="Arial" panose="020B0604020202020204" pitchFamily="34" charset="0"/>
              </a:endParaRPr>
            </a:p>
          </p:txBody>
        </p:sp>
      </p:grpSp>
      <p:grpSp>
        <p:nvGrpSpPr>
          <p:cNvPr id="8" name="Группа 7"/>
          <p:cNvGrpSpPr/>
          <p:nvPr/>
        </p:nvGrpSpPr>
        <p:grpSpPr>
          <a:xfrm>
            <a:off x="237136" y="2635456"/>
            <a:ext cx="3111975" cy="893039"/>
            <a:chOff x="855877" y="3439505"/>
            <a:chExt cx="3548622" cy="1018343"/>
          </a:xfrm>
        </p:grpSpPr>
        <p:grpSp>
          <p:nvGrpSpPr>
            <p:cNvPr id="57" name="Группа 56"/>
            <p:cNvGrpSpPr/>
            <p:nvPr/>
          </p:nvGrpSpPr>
          <p:grpSpPr>
            <a:xfrm>
              <a:off x="855877" y="3439505"/>
              <a:ext cx="3548622" cy="1018343"/>
              <a:chOff x="915224" y="3341057"/>
              <a:chExt cx="3548622" cy="748737"/>
            </a:xfrm>
          </p:grpSpPr>
          <p:sp>
            <p:nvSpPr>
              <p:cNvPr id="59" name="Прямоугольник 58"/>
              <p:cNvSpPr/>
              <p:nvPr/>
            </p:nvSpPr>
            <p:spPr>
              <a:xfrm>
                <a:off x="954552" y="3341057"/>
                <a:ext cx="3509294" cy="748737"/>
              </a:xfrm>
              <a:prstGeom prst="rect">
                <a:avLst/>
              </a:prstGeom>
              <a:solidFill>
                <a:srgbClr val="F2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050" b="1" dirty="0" smtClean="0">
                    <a:solidFill>
                      <a:schemeClr val="tx1"/>
                    </a:solidFill>
                  </a:rPr>
                  <a:t>       </a:t>
                </a:r>
                <a:r>
                  <a:rPr lang="ru-RU" sz="1050" b="1" dirty="0" smtClean="0">
                    <a:solidFill>
                      <a:schemeClr val="accent2">
                        <a:lumMod val="75000"/>
                      </a:schemeClr>
                    </a:solidFill>
                  </a:rPr>
                  <a:t>Обучающие </a:t>
                </a:r>
                <a:r>
                  <a:rPr lang="ru-RU" sz="1050" b="1" dirty="0">
                    <a:solidFill>
                      <a:schemeClr val="accent2">
                        <a:lumMod val="75000"/>
                      </a:schemeClr>
                    </a:solidFill>
                  </a:rPr>
                  <a:t>курсы по охране окружающей среды и экологической </a:t>
                </a:r>
                <a:r>
                  <a:rPr lang="ru-RU" sz="1050" b="1" dirty="0" smtClean="0">
                    <a:solidFill>
                      <a:schemeClr val="accent2">
                        <a:lumMod val="75000"/>
                      </a:schemeClr>
                    </a:solidFill>
                  </a:rPr>
                  <a:t>безопасности </a:t>
                </a:r>
              </a:p>
              <a:p>
                <a:pPr lvl="0" algn="ctr">
                  <a:defRPr/>
                </a:pPr>
                <a:r>
                  <a:rPr lang="ru-RU" sz="1050" b="1" dirty="0" smtClean="0">
                    <a:solidFill>
                      <a:schemeClr val="accent2">
                        <a:lumMod val="75000"/>
                      </a:schemeClr>
                    </a:solidFill>
                  </a:rPr>
                  <a:t>37 </a:t>
                </a:r>
                <a:r>
                  <a:rPr lang="ru-RU" sz="1050" b="1" dirty="0" err="1" smtClean="0">
                    <a:solidFill>
                      <a:schemeClr val="accent2">
                        <a:lumMod val="75000"/>
                      </a:schemeClr>
                    </a:solidFill>
                  </a:rPr>
                  <a:t>сотр</a:t>
                </a:r>
                <a:r>
                  <a:rPr lang="ru-RU" sz="1050" b="1" dirty="0" smtClean="0">
                    <a:solidFill>
                      <a:schemeClr val="accent2">
                        <a:lumMod val="75000"/>
                      </a:schemeClr>
                    </a:solidFill>
                  </a:rPr>
                  <a:t>. </a:t>
                </a:r>
                <a:r>
                  <a:rPr lang="ru-RU" sz="1050" b="1" dirty="0" err="1" smtClean="0">
                    <a:solidFill>
                      <a:schemeClr val="accent2">
                        <a:lumMod val="75000"/>
                      </a:schemeClr>
                    </a:solidFill>
                  </a:rPr>
                  <a:t>смсп</a:t>
                </a:r>
                <a:r>
                  <a:rPr lang="ru-RU" sz="1050" b="1" dirty="0" smtClean="0">
                    <a:solidFill>
                      <a:schemeClr val="accent2">
                        <a:lumMod val="75000"/>
                      </a:schemeClr>
                    </a:solidFill>
                  </a:rPr>
                  <a:t> </a:t>
                </a:r>
                <a:r>
                  <a:rPr lang="ru-RU" sz="1050" b="1" dirty="0" err="1" smtClean="0">
                    <a:solidFill>
                      <a:schemeClr val="accent2">
                        <a:lumMod val="75000"/>
                      </a:schemeClr>
                    </a:solidFill>
                  </a:rPr>
                  <a:t>ф.л</a:t>
                </a:r>
                <a:r>
                  <a:rPr lang="ru-RU" sz="1050" b="1" dirty="0" smtClean="0">
                    <a:solidFill>
                      <a:schemeClr val="accent2">
                        <a:lumMod val="75000"/>
                      </a:schemeClr>
                    </a:solidFill>
                  </a:rPr>
                  <a:t>. -36 </a:t>
                </a:r>
                <a:r>
                  <a:rPr lang="ru-RU" sz="1050" b="1" dirty="0" err="1" smtClean="0">
                    <a:solidFill>
                      <a:schemeClr val="accent2">
                        <a:lumMod val="75000"/>
                      </a:schemeClr>
                    </a:solidFill>
                  </a:rPr>
                  <a:t>т.р</a:t>
                </a:r>
                <a:r>
                  <a:rPr lang="ru-RU" sz="1050" b="1" dirty="0" smtClean="0">
                    <a:solidFill>
                      <a:schemeClr val="accent2">
                        <a:lumMod val="75000"/>
                      </a:schemeClr>
                    </a:solidFill>
                  </a:rPr>
                  <a:t>.</a:t>
                </a:r>
                <a:endParaRPr kumimoji="0" lang="ru-RU" sz="1050" b="1" i="0" u="none" strike="noStrike" kern="1200" cap="none" spc="0" normalizeH="0" baseline="0" noProof="0" dirty="0">
                  <a:ln>
                    <a:noFill/>
                  </a:ln>
                  <a:solidFill>
                    <a:schemeClr val="accent2">
                      <a:lumMod val="75000"/>
                    </a:schemeClr>
                  </a:solidFill>
                  <a:effectLst/>
                  <a:uLnTx/>
                  <a:uFillTx/>
                  <a:latin typeface="Calibri" panose="020F0502020204030204"/>
                </a:endParaRPr>
              </a:p>
            </p:txBody>
          </p:sp>
          <p:sp>
            <p:nvSpPr>
              <p:cNvPr id="60" name="Прямоугольник 59"/>
              <p:cNvSpPr/>
              <p:nvPr/>
            </p:nvSpPr>
            <p:spPr>
              <a:xfrm>
                <a:off x="954552" y="3341057"/>
                <a:ext cx="290923" cy="746832"/>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extBox 60"/>
              <p:cNvSpPr txBox="1"/>
              <p:nvPr/>
            </p:nvSpPr>
            <p:spPr>
              <a:xfrm>
                <a:off x="915224" y="3566544"/>
                <a:ext cx="399764" cy="318839"/>
              </a:xfrm>
              <a:prstGeom prst="rect">
                <a:avLst/>
              </a:prstGeom>
              <a:noFill/>
            </p:spPr>
            <p:txBody>
              <a:bodyPr wrap="square"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dirty="0">
                    <a:solidFill>
                      <a:srgbClr val="F7F2E5"/>
                    </a:solidFill>
                    <a:latin typeface="Arial Black" panose="020B0A04020102020204" pitchFamily="34" charset="0"/>
                  </a:rPr>
                  <a:t>3</a:t>
                </a:r>
                <a:endParaRPr kumimoji="0" lang="ru-RU" sz="1400" b="0" i="0" u="none" strike="noStrike" kern="1200" cap="none" spc="0" normalizeH="0" baseline="0" noProof="0" dirty="0">
                  <a:ln>
                    <a:noFill/>
                  </a:ln>
                  <a:solidFill>
                    <a:srgbClr val="F7F2E5"/>
                  </a:solidFill>
                  <a:effectLst/>
                  <a:uLnTx/>
                  <a:uFillTx/>
                  <a:latin typeface="Arial Black" panose="020B0A04020102020204" pitchFamily="34" charset="0"/>
                  <a:ea typeface="+mn-ea"/>
                  <a:cs typeface="+mn-cs"/>
                </a:endParaRPr>
              </a:p>
            </p:txBody>
          </p:sp>
        </p:grpSp>
        <p:sp>
          <p:nvSpPr>
            <p:cNvPr id="62" name="Прямоугольник 61"/>
            <p:cNvSpPr/>
            <p:nvPr/>
          </p:nvSpPr>
          <p:spPr>
            <a:xfrm>
              <a:off x="1309763" y="3777163"/>
              <a:ext cx="210651" cy="351474"/>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526"/>
                </a:spcAft>
                <a:buClrTx/>
                <a:buSzTx/>
                <a:buFontTx/>
                <a:buNone/>
                <a:tabLst/>
                <a:defRPr/>
              </a:pPr>
              <a:endParaRPr kumimoji="0" lang="ru-RU" sz="1403" b="1" i="0" u="none" strike="noStrike" kern="1200" cap="none" spc="0" normalizeH="0" baseline="0" noProof="0" dirty="0">
                <a:ln>
                  <a:noFill/>
                </a:ln>
                <a:solidFill>
                  <a:srgbClr val="562212"/>
                </a:solidFill>
                <a:effectLst/>
                <a:uLnTx/>
                <a:uFillTx/>
                <a:latin typeface="Arial" panose="020B0604020202020204" pitchFamily="34" charset="0"/>
                <a:ea typeface="+mn-ea"/>
                <a:cs typeface="Arial" panose="020B0604020202020204" pitchFamily="34" charset="0"/>
              </a:endParaRPr>
            </a:p>
          </p:txBody>
        </p:sp>
      </p:grpSp>
      <p:grpSp>
        <p:nvGrpSpPr>
          <p:cNvPr id="6" name="Группа 5"/>
          <p:cNvGrpSpPr/>
          <p:nvPr/>
        </p:nvGrpSpPr>
        <p:grpSpPr>
          <a:xfrm>
            <a:off x="245913" y="3503324"/>
            <a:ext cx="3111977" cy="684550"/>
            <a:chOff x="862777" y="5326435"/>
            <a:chExt cx="3548624" cy="780599"/>
          </a:xfrm>
        </p:grpSpPr>
        <p:grpSp>
          <p:nvGrpSpPr>
            <p:cNvPr id="68" name="Группа 67"/>
            <p:cNvGrpSpPr/>
            <p:nvPr/>
          </p:nvGrpSpPr>
          <p:grpSpPr>
            <a:xfrm>
              <a:off x="862777" y="5326435"/>
              <a:ext cx="3548624" cy="780599"/>
              <a:chOff x="915223" y="3341056"/>
              <a:chExt cx="3548624" cy="573936"/>
            </a:xfrm>
          </p:grpSpPr>
          <p:sp>
            <p:nvSpPr>
              <p:cNvPr id="69" name="Прямоугольник 68"/>
              <p:cNvSpPr/>
              <p:nvPr/>
            </p:nvSpPr>
            <p:spPr>
              <a:xfrm>
                <a:off x="954553" y="3341056"/>
                <a:ext cx="3509294" cy="570129"/>
              </a:xfrm>
              <a:prstGeom prst="rect">
                <a:avLst/>
              </a:prstGeom>
              <a:solidFill>
                <a:srgbClr val="F2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050" b="1" dirty="0" smtClean="0">
                    <a:solidFill>
                      <a:schemeClr val="tx1"/>
                    </a:solidFill>
                  </a:rPr>
                  <a:t>   </a:t>
                </a:r>
                <a:r>
                  <a:rPr lang="ru-RU" sz="1050" b="1" dirty="0" smtClean="0">
                    <a:solidFill>
                      <a:schemeClr val="accent2">
                        <a:lumMod val="75000"/>
                      </a:schemeClr>
                    </a:solidFill>
                  </a:rPr>
                  <a:t>Обучающие </a:t>
                </a:r>
                <a:r>
                  <a:rPr lang="ru-RU" sz="1050" b="1" dirty="0">
                    <a:solidFill>
                      <a:schemeClr val="accent2">
                        <a:lumMod val="75000"/>
                      </a:schemeClr>
                    </a:solidFill>
                  </a:rPr>
                  <a:t>курсы  штрих-кодирование </a:t>
                </a:r>
                <a:r>
                  <a:rPr lang="ru-RU" sz="1050" b="1" dirty="0" smtClean="0">
                    <a:solidFill>
                      <a:schemeClr val="accent2">
                        <a:lumMod val="75000"/>
                      </a:schemeClr>
                    </a:solidFill>
                  </a:rPr>
                  <a:t>товаров </a:t>
                </a:r>
              </a:p>
              <a:p>
                <a:pPr lvl="0" algn="ctr">
                  <a:defRPr/>
                </a:pPr>
                <a:r>
                  <a:rPr lang="ru-RU" sz="1050" b="1" dirty="0" smtClean="0">
                    <a:solidFill>
                      <a:schemeClr val="accent2">
                        <a:lumMod val="75000"/>
                      </a:schemeClr>
                    </a:solidFill>
                  </a:rPr>
                  <a:t>15 </a:t>
                </a:r>
                <a:r>
                  <a:rPr lang="ru-RU" sz="1050" b="1" dirty="0" err="1" smtClean="0">
                    <a:solidFill>
                      <a:schemeClr val="accent2">
                        <a:lumMod val="75000"/>
                      </a:schemeClr>
                    </a:solidFill>
                  </a:rPr>
                  <a:t>сотр</a:t>
                </a:r>
                <a:r>
                  <a:rPr lang="ru-RU" sz="1050" b="1" dirty="0" smtClean="0">
                    <a:solidFill>
                      <a:schemeClr val="accent2">
                        <a:lumMod val="75000"/>
                      </a:schemeClr>
                    </a:solidFill>
                  </a:rPr>
                  <a:t>. </a:t>
                </a:r>
                <a:r>
                  <a:rPr lang="ru-RU" sz="1050" b="1" dirty="0" err="1" smtClean="0">
                    <a:solidFill>
                      <a:schemeClr val="accent2">
                        <a:lumMod val="75000"/>
                      </a:schemeClr>
                    </a:solidFill>
                  </a:rPr>
                  <a:t>смсп</a:t>
                </a:r>
                <a:r>
                  <a:rPr lang="ru-RU" sz="1050" b="1" dirty="0" smtClean="0">
                    <a:solidFill>
                      <a:schemeClr val="accent2">
                        <a:lumMod val="75000"/>
                      </a:schemeClr>
                    </a:solidFill>
                  </a:rPr>
                  <a:t> -198,5 т. р.</a:t>
                </a:r>
                <a:endParaRPr kumimoji="0" lang="ru-RU" sz="1050" b="1" i="0" u="none" strike="noStrike" kern="1200" cap="none" spc="0" normalizeH="0" baseline="0" noProof="0" dirty="0">
                  <a:ln>
                    <a:noFill/>
                  </a:ln>
                  <a:solidFill>
                    <a:schemeClr val="accent2">
                      <a:lumMod val="75000"/>
                    </a:schemeClr>
                  </a:solidFill>
                  <a:effectLst/>
                  <a:uLnTx/>
                  <a:uFillTx/>
                  <a:latin typeface="Calibri" panose="020F0502020204030204"/>
                </a:endParaRPr>
              </a:p>
            </p:txBody>
          </p:sp>
          <p:sp>
            <p:nvSpPr>
              <p:cNvPr id="70" name="Прямоугольник 69"/>
              <p:cNvSpPr/>
              <p:nvPr/>
            </p:nvSpPr>
            <p:spPr>
              <a:xfrm>
                <a:off x="954552" y="3341057"/>
                <a:ext cx="290923" cy="573935"/>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TextBox 70"/>
              <p:cNvSpPr txBox="1"/>
              <p:nvPr/>
            </p:nvSpPr>
            <p:spPr>
              <a:xfrm>
                <a:off x="915223" y="3470532"/>
                <a:ext cx="399764" cy="318838"/>
              </a:xfrm>
              <a:prstGeom prst="rect">
                <a:avLst/>
              </a:prstGeom>
              <a:noFill/>
            </p:spPr>
            <p:txBody>
              <a:bodyPr wrap="square" rtlCol="0" anchor="ctr">
                <a:noAutofit/>
              </a:bodyPr>
              <a:lstStyle>
                <a:defPPr>
                  <a:defRPr lang="en-US"/>
                </a:defPPr>
                <a:lvl1pPr>
                  <a:defRPr sz="1300">
                    <a:solidFill>
                      <a:srgbClr val="F7F2E5"/>
                    </a:solidFill>
                    <a:latin typeface="Arial Black" panose="020B0A040201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dirty="0"/>
                  <a:t>4</a:t>
                </a:r>
                <a:endParaRPr kumimoji="0" lang="ru-RU" sz="1400" b="0" i="0" u="none" strike="noStrike" kern="1200" cap="none" spc="0" normalizeH="0" baseline="0" noProof="0" dirty="0">
                  <a:ln>
                    <a:noFill/>
                  </a:ln>
                  <a:solidFill>
                    <a:srgbClr val="F7F2E5"/>
                  </a:solidFill>
                  <a:effectLst/>
                  <a:uLnTx/>
                  <a:uFillTx/>
                  <a:latin typeface="Arial Black" panose="020B0A04020102020204" pitchFamily="34" charset="0"/>
                  <a:ea typeface="+mn-ea"/>
                  <a:cs typeface="+mn-cs"/>
                </a:endParaRPr>
              </a:p>
            </p:txBody>
          </p:sp>
        </p:grpSp>
        <p:sp>
          <p:nvSpPr>
            <p:cNvPr id="72" name="Прямоугольник 71"/>
            <p:cNvSpPr/>
            <p:nvPr/>
          </p:nvSpPr>
          <p:spPr>
            <a:xfrm>
              <a:off x="1309763" y="5528084"/>
              <a:ext cx="210651" cy="351473"/>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526"/>
                </a:spcAft>
                <a:buClrTx/>
                <a:buSzTx/>
                <a:buFontTx/>
                <a:buNone/>
                <a:tabLst/>
                <a:defRPr/>
              </a:pPr>
              <a:endParaRPr kumimoji="0" lang="ru-RU" sz="1403" b="1" i="0" u="none" strike="noStrike" kern="1200" cap="none" spc="0" normalizeH="0" baseline="0" noProof="0" dirty="0">
                <a:ln>
                  <a:noFill/>
                </a:ln>
                <a:solidFill>
                  <a:srgbClr val="562212"/>
                </a:solidFill>
                <a:effectLst/>
                <a:uLnTx/>
                <a:uFillTx/>
                <a:latin typeface="Arial" panose="020B0604020202020204" pitchFamily="34" charset="0"/>
                <a:ea typeface="+mn-ea"/>
                <a:cs typeface="Arial" panose="020B0604020202020204" pitchFamily="34" charset="0"/>
              </a:endParaRPr>
            </a:p>
          </p:txBody>
        </p:sp>
      </p:grpSp>
      <p:grpSp>
        <p:nvGrpSpPr>
          <p:cNvPr id="3" name="Группа 2"/>
          <p:cNvGrpSpPr/>
          <p:nvPr/>
        </p:nvGrpSpPr>
        <p:grpSpPr>
          <a:xfrm>
            <a:off x="7093436" y="813765"/>
            <a:ext cx="3111975" cy="821968"/>
            <a:chOff x="7414380" y="3615669"/>
            <a:chExt cx="3548622" cy="684606"/>
          </a:xfrm>
        </p:grpSpPr>
        <p:grpSp>
          <p:nvGrpSpPr>
            <p:cNvPr id="83" name="Группа 82"/>
            <p:cNvGrpSpPr/>
            <p:nvPr/>
          </p:nvGrpSpPr>
          <p:grpSpPr>
            <a:xfrm>
              <a:off x="7414380" y="3615669"/>
              <a:ext cx="3548622" cy="684606"/>
              <a:chOff x="915224" y="3341055"/>
              <a:chExt cx="3548622" cy="503357"/>
            </a:xfrm>
          </p:grpSpPr>
          <p:sp>
            <p:nvSpPr>
              <p:cNvPr id="84" name="Прямоугольник 83"/>
              <p:cNvSpPr/>
              <p:nvPr/>
            </p:nvSpPr>
            <p:spPr>
              <a:xfrm>
                <a:off x="954552" y="3341055"/>
                <a:ext cx="3509294" cy="503354"/>
              </a:xfrm>
              <a:prstGeom prst="rect">
                <a:avLst/>
              </a:prstGeom>
              <a:solidFill>
                <a:srgbClr val="F2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050" b="1" dirty="0" smtClean="0">
                    <a:solidFill>
                      <a:schemeClr val="accent2">
                        <a:lumMod val="75000"/>
                      </a:schemeClr>
                    </a:solidFill>
                  </a:rPr>
                  <a:t>       Обучающие курсы  </a:t>
                </a:r>
                <a:r>
                  <a:rPr lang="ru-RU" sz="1050" b="1" dirty="0">
                    <a:solidFill>
                      <a:schemeClr val="accent2">
                        <a:lumMod val="75000"/>
                      </a:schemeClr>
                    </a:solidFill>
                  </a:rPr>
                  <a:t>“Школы инструкторов и экскурсоводов</a:t>
                </a:r>
                <a:r>
                  <a:rPr lang="ru-RU" sz="1050" b="1" dirty="0" smtClean="0">
                    <a:solidFill>
                      <a:schemeClr val="accent2">
                        <a:lumMod val="75000"/>
                      </a:schemeClr>
                    </a:solidFill>
                  </a:rPr>
                  <a:t>” </a:t>
                </a:r>
              </a:p>
              <a:p>
                <a:pPr lvl="0" algn="ctr">
                  <a:defRPr/>
                </a:pPr>
                <a:r>
                  <a:rPr lang="ru-RU" sz="1050" b="1" dirty="0" smtClean="0">
                    <a:solidFill>
                      <a:schemeClr val="accent2">
                        <a:lumMod val="75000"/>
                      </a:schemeClr>
                    </a:solidFill>
                  </a:rPr>
                  <a:t>117 </a:t>
                </a:r>
                <a:r>
                  <a:rPr lang="ru-RU" sz="1050" b="1" dirty="0" err="1" smtClean="0">
                    <a:solidFill>
                      <a:schemeClr val="accent2">
                        <a:lumMod val="75000"/>
                      </a:schemeClr>
                    </a:solidFill>
                  </a:rPr>
                  <a:t>сотр</a:t>
                </a:r>
                <a:r>
                  <a:rPr lang="ru-RU" sz="1050" b="1" dirty="0" smtClean="0">
                    <a:solidFill>
                      <a:schemeClr val="accent2">
                        <a:lumMod val="75000"/>
                      </a:schemeClr>
                    </a:solidFill>
                  </a:rPr>
                  <a:t>. </a:t>
                </a:r>
                <a:r>
                  <a:rPr lang="ru-RU" sz="1050" b="1" dirty="0" err="1" smtClean="0">
                    <a:solidFill>
                      <a:schemeClr val="accent2">
                        <a:lumMod val="75000"/>
                      </a:schemeClr>
                    </a:solidFill>
                  </a:rPr>
                  <a:t>смсп</a:t>
                </a:r>
                <a:r>
                  <a:rPr lang="ru-RU" sz="1050" b="1" dirty="0" smtClean="0">
                    <a:solidFill>
                      <a:schemeClr val="accent2">
                        <a:lumMod val="75000"/>
                      </a:schemeClr>
                    </a:solidFill>
                  </a:rPr>
                  <a:t>- 547 </a:t>
                </a:r>
                <a:r>
                  <a:rPr lang="ru-RU" sz="1050" b="1" dirty="0" err="1" smtClean="0">
                    <a:solidFill>
                      <a:schemeClr val="accent2">
                        <a:lumMod val="75000"/>
                      </a:schemeClr>
                    </a:solidFill>
                  </a:rPr>
                  <a:t>т.р</a:t>
                </a:r>
                <a:r>
                  <a:rPr lang="ru-RU" sz="1050" b="1" dirty="0" smtClean="0">
                    <a:solidFill>
                      <a:schemeClr val="accent2">
                        <a:lumMod val="75000"/>
                      </a:schemeClr>
                    </a:solidFill>
                  </a:rPr>
                  <a:t>.</a:t>
                </a:r>
                <a:endParaRPr kumimoji="0" lang="ru-RU" sz="1050" b="1" i="0" u="none" strike="noStrike" kern="1200" cap="none" spc="0" normalizeH="0" baseline="0" noProof="0" dirty="0">
                  <a:ln>
                    <a:noFill/>
                  </a:ln>
                  <a:solidFill>
                    <a:schemeClr val="accent2">
                      <a:lumMod val="75000"/>
                    </a:schemeClr>
                  </a:solidFill>
                  <a:effectLst/>
                  <a:uLnTx/>
                  <a:uFillTx/>
                  <a:latin typeface="Calibri" panose="020F0502020204030204"/>
                </a:endParaRPr>
              </a:p>
            </p:txBody>
          </p:sp>
          <p:sp>
            <p:nvSpPr>
              <p:cNvPr id="85" name="Прямоугольник 84"/>
              <p:cNvSpPr/>
              <p:nvPr/>
            </p:nvSpPr>
            <p:spPr>
              <a:xfrm>
                <a:off x="954552" y="3341058"/>
                <a:ext cx="290923" cy="503354"/>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TextBox 85"/>
              <p:cNvSpPr txBox="1"/>
              <p:nvPr/>
            </p:nvSpPr>
            <p:spPr>
              <a:xfrm>
                <a:off x="915224" y="3423873"/>
                <a:ext cx="399764" cy="318839"/>
              </a:xfrm>
              <a:prstGeom prst="rect">
                <a:avLst/>
              </a:prstGeom>
              <a:noFill/>
            </p:spPr>
            <p:txBody>
              <a:bodyPr wrap="square" rtlCol="0" anchor="ctr">
                <a:noAutofit/>
              </a:bodyPr>
              <a:lstStyle>
                <a:defPPr>
                  <a:defRPr lang="en-US"/>
                </a:defPPr>
                <a:lvl1pPr>
                  <a:defRPr sz="1300">
                    <a:solidFill>
                      <a:srgbClr val="F7F2E5"/>
                    </a:solidFill>
                    <a:latin typeface="Arial Black" panose="020B0A040201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dirty="0"/>
                  <a:t>5</a:t>
                </a:r>
                <a:endParaRPr kumimoji="0" lang="ru-RU" sz="1400" b="0" i="0" u="none" strike="noStrike" kern="1200" cap="none" spc="0" normalizeH="0" baseline="0" noProof="0" dirty="0">
                  <a:ln>
                    <a:noFill/>
                  </a:ln>
                  <a:solidFill>
                    <a:srgbClr val="F7F2E5"/>
                  </a:solidFill>
                  <a:effectLst/>
                  <a:uLnTx/>
                  <a:uFillTx/>
                  <a:latin typeface="Arial Black" panose="020B0A04020102020204" pitchFamily="34" charset="0"/>
                  <a:ea typeface="+mn-ea"/>
                  <a:cs typeface="+mn-cs"/>
                </a:endParaRPr>
              </a:p>
            </p:txBody>
          </p:sp>
        </p:grpSp>
        <p:sp>
          <p:nvSpPr>
            <p:cNvPr id="87" name="Прямоугольник 86"/>
            <p:cNvSpPr/>
            <p:nvPr/>
          </p:nvSpPr>
          <p:spPr>
            <a:xfrm>
              <a:off x="7861366" y="3810300"/>
              <a:ext cx="3019156" cy="256717"/>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526"/>
                </a:spcAft>
                <a:buClrTx/>
                <a:buSzTx/>
                <a:buFontTx/>
                <a:buNone/>
                <a:tabLst/>
                <a:defRPr/>
              </a:pPr>
              <a:endParaRPr kumimoji="0" lang="ru-RU" sz="1403" b="1" i="0" u="none" strike="noStrike" kern="1200" cap="none" spc="0" normalizeH="0" baseline="0" noProof="0" dirty="0">
                <a:ln>
                  <a:noFill/>
                </a:ln>
                <a:solidFill>
                  <a:srgbClr val="562212"/>
                </a:solidFill>
                <a:effectLst/>
                <a:uLnTx/>
                <a:uFillTx/>
                <a:latin typeface="Arial" panose="020B0604020202020204" pitchFamily="34" charset="0"/>
                <a:ea typeface="+mn-ea"/>
                <a:cs typeface="Arial" panose="020B0604020202020204" pitchFamily="34" charset="0"/>
              </a:endParaRPr>
            </a:p>
          </p:txBody>
        </p:sp>
      </p:grpSp>
      <p:grpSp>
        <p:nvGrpSpPr>
          <p:cNvPr id="7" name="Группа 6"/>
          <p:cNvGrpSpPr/>
          <p:nvPr/>
        </p:nvGrpSpPr>
        <p:grpSpPr>
          <a:xfrm>
            <a:off x="7116893" y="1769983"/>
            <a:ext cx="3211221" cy="798175"/>
            <a:chOff x="826630" y="4381895"/>
            <a:chExt cx="3661793" cy="690947"/>
          </a:xfrm>
        </p:grpSpPr>
        <p:grpSp>
          <p:nvGrpSpPr>
            <p:cNvPr id="63" name="Группа 62"/>
            <p:cNvGrpSpPr/>
            <p:nvPr/>
          </p:nvGrpSpPr>
          <p:grpSpPr>
            <a:xfrm>
              <a:off x="826630" y="4381895"/>
              <a:ext cx="3661793" cy="690947"/>
              <a:chOff x="879076" y="3341058"/>
              <a:chExt cx="3661793" cy="508019"/>
            </a:xfrm>
          </p:grpSpPr>
          <p:sp>
            <p:nvSpPr>
              <p:cNvPr id="64" name="Прямоугольник 63"/>
              <p:cNvSpPr/>
              <p:nvPr/>
            </p:nvSpPr>
            <p:spPr>
              <a:xfrm>
                <a:off x="954552" y="3341058"/>
                <a:ext cx="3586317" cy="503354"/>
              </a:xfrm>
              <a:prstGeom prst="rect">
                <a:avLst/>
              </a:prstGeom>
              <a:solidFill>
                <a:srgbClr val="F2E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ru-RU" sz="1050" dirty="0" smtClean="0">
                    <a:solidFill>
                      <a:schemeClr val="tx1"/>
                    </a:solidFill>
                  </a:rPr>
                  <a:t>  </a:t>
                </a:r>
                <a:r>
                  <a:rPr lang="ru-RU" sz="1050" b="1" dirty="0" smtClean="0">
                    <a:solidFill>
                      <a:schemeClr val="accent2">
                        <a:lumMod val="75000"/>
                      </a:schemeClr>
                    </a:solidFill>
                  </a:rPr>
                  <a:t>Обучающие </a:t>
                </a:r>
                <a:r>
                  <a:rPr lang="ru-RU" sz="1050" b="1" dirty="0">
                    <a:solidFill>
                      <a:schemeClr val="accent2">
                        <a:lumMod val="75000"/>
                      </a:schemeClr>
                    </a:solidFill>
                  </a:rPr>
                  <a:t>курсы для получения </a:t>
                </a:r>
                <a:r>
                  <a:rPr lang="ru-RU" sz="1050" b="1" dirty="0" smtClean="0">
                    <a:solidFill>
                      <a:schemeClr val="accent2">
                        <a:lumMod val="75000"/>
                      </a:schemeClr>
                    </a:solidFill>
                  </a:rPr>
                  <a:t>   специальностей </a:t>
                </a:r>
                <a:r>
                  <a:rPr lang="ru-RU" sz="1050" b="1" dirty="0">
                    <a:solidFill>
                      <a:schemeClr val="accent2">
                        <a:lumMod val="75000"/>
                      </a:schemeClr>
                    </a:solidFill>
                  </a:rPr>
                  <a:t>востребованных в МО (пекарь, повар, </a:t>
                </a:r>
                <a:r>
                  <a:rPr lang="ru-RU" sz="1050" b="1" dirty="0" smtClean="0">
                    <a:solidFill>
                      <a:schemeClr val="accent2">
                        <a:lumMod val="75000"/>
                      </a:schemeClr>
                    </a:solidFill>
                  </a:rPr>
                  <a:t>бармен)</a:t>
                </a:r>
              </a:p>
              <a:p>
                <a:pPr lvl="0" algn="ctr">
                  <a:defRPr/>
                </a:pPr>
                <a:r>
                  <a:rPr lang="ru-RU" sz="1050" b="1" dirty="0" smtClean="0">
                    <a:solidFill>
                      <a:schemeClr val="accent2">
                        <a:lumMod val="75000"/>
                      </a:schemeClr>
                    </a:solidFill>
                  </a:rPr>
                  <a:t>30 </a:t>
                </a:r>
                <a:r>
                  <a:rPr lang="ru-RU" sz="1050" b="1" dirty="0" err="1" smtClean="0">
                    <a:solidFill>
                      <a:schemeClr val="accent2">
                        <a:lumMod val="75000"/>
                      </a:schemeClr>
                    </a:solidFill>
                  </a:rPr>
                  <a:t>сотр</a:t>
                </a:r>
                <a:r>
                  <a:rPr lang="ru-RU" sz="1050" b="1" dirty="0" smtClean="0">
                    <a:solidFill>
                      <a:schemeClr val="accent2">
                        <a:lumMod val="75000"/>
                      </a:schemeClr>
                    </a:solidFill>
                  </a:rPr>
                  <a:t>. СМСП  - 400 </a:t>
                </a:r>
                <a:r>
                  <a:rPr lang="ru-RU" sz="1050" b="1" dirty="0" err="1" smtClean="0">
                    <a:solidFill>
                      <a:schemeClr val="accent2">
                        <a:lumMod val="75000"/>
                      </a:schemeClr>
                    </a:solidFill>
                  </a:rPr>
                  <a:t>т.р</a:t>
                </a:r>
                <a:r>
                  <a:rPr lang="ru-RU" sz="1050" b="1" dirty="0" smtClean="0">
                    <a:solidFill>
                      <a:schemeClr val="accent2">
                        <a:lumMod val="75000"/>
                      </a:schemeClr>
                    </a:solidFill>
                  </a:rPr>
                  <a:t>.</a:t>
                </a:r>
                <a:endParaRPr kumimoji="0" lang="ru-RU" sz="1050" b="1" i="0" u="none" strike="noStrike" kern="1200" cap="none" spc="0" normalizeH="0" baseline="0" noProof="0" dirty="0">
                  <a:ln>
                    <a:noFill/>
                  </a:ln>
                  <a:solidFill>
                    <a:schemeClr val="accent2">
                      <a:lumMod val="75000"/>
                    </a:schemeClr>
                  </a:solidFill>
                  <a:effectLst/>
                  <a:uLnTx/>
                  <a:uFillTx/>
                  <a:latin typeface="Calibri" panose="020F0502020204030204"/>
                </a:endParaRPr>
              </a:p>
            </p:txBody>
          </p:sp>
          <p:sp>
            <p:nvSpPr>
              <p:cNvPr id="65" name="Прямоугольник 64"/>
              <p:cNvSpPr/>
              <p:nvPr/>
            </p:nvSpPr>
            <p:spPr>
              <a:xfrm>
                <a:off x="879076" y="3345723"/>
                <a:ext cx="290923" cy="503354"/>
              </a:xfrm>
              <a:prstGeom prst="rect">
                <a:avLst/>
              </a:prstGeom>
              <a:solidFill>
                <a:srgbClr val="ED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57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p:cNvSpPr txBox="1"/>
              <p:nvPr/>
            </p:nvSpPr>
            <p:spPr>
              <a:xfrm>
                <a:off x="915224" y="3423873"/>
                <a:ext cx="399764" cy="318839"/>
              </a:xfrm>
              <a:prstGeom prst="rect">
                <a:avLst/>
              </a:prstGeom>
              <a:noFill/>
            </p:spPr>
            <p:txBody>
              <a:bodyPr wrap="square" rtlCol="0" anchor="ctr">
                <a:noAutofit/>
              </a:bodyPr>
              <a:lstStyle>
                <a:defPPr>
                  <a:defRPr lang="en-US"/>
                </a:defPPr>
                <a:lvl1pPr>
                  <a:defRPr sz="1300">
                    <a:solidFill>
                      <a:srgbClr val="F7F2E5"/>
                    </a:solidFill>
                    <a:latin typeface="Arial Black" panose="020B0A040201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smtClean="0">
                    <a:ln>
                      <a:noFill/>
                    </a:ln>
                    <a:solidFill>
                      <a:srgbClr val="F7F2E5"/>
                    </a:solidFill>
                    <a:effectLst/>
                    <a:uLnTx/>
                    <a:uFillTx/>
                    <a:latin typeface="Arial Black" panose="020B0A04020102020204" pitchFamily="34" charset="0"/>
                    <a:ea typeface="+mn-ea"/>
                    <a:cs typeface="+mn-cs"/>
                  </a:rPr>
                  <a:t>6</a:t>
                </a:r>
                <a:endParaRPr kumimoji="0" lang="ru-RU" sz="1400" b="0" i="0" u="none" strike="noStrike" kern="1200" cap="none" spc="0" normalizeH="0" baseline="0" noProof="0" dirty="0">
                  <a:ln>
                    <a:noFill/>
                  </a:ln>
                  <a:solidFill>
                    <a:srgbClr val="F7F2E5"/>
                  </a:solidFill>
                  <a:effectLst/>
                  <a:uLnTx/>
                  <a:uFillTx/>
                  <a:latin typeface="Arial Black" panose="020B0A04020102020204" pitchFamily="34" charset="0"/>
                  <a:ea typeface="+mn-ea"/>
                  <a:cs typeface="+mn-cs"/>
                </a:endParaRPr>
              </a:p>
            </p:txBody>
          </p:sp>
        </p:grpSp>
        <p:sp>
          <p:nvSpPr>
            <p:cNvPr id="67" name="Прямоугольник 66"/>
            <p:cNvSpPr/>
            <p:nvPr/>
          </p:nvSpPr>
          <p:spPr>
            <a:xfrm>
              <a:off x="1309763" y="4571472"/>
              <a:ext cx="210651" cy="266819"/>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526"/>
                </a:spcAft>
                <a:buClrTx/>
                <a:buSzTx/>
                <a:buFontTx/>
                <a:buNone/>
                <a:tabLst/>
                <a:defRPr/>
              </a:pPr>
              <a:endParaRPr kumimoji="0" lang="ru-RU" sz="1403" b="1" i="0" u="none" strike="noStrike" kern="1200" cap="none" spc="0" normalizeH="0" baseline="0" noProof="0" dirty="0">
                <a:ln>
                  <a:noFill/>
                </a:ln>
                <a:solidFill>
                  <a:srgbClr val="562212"/>
                </a:solidFill>
                <a:effectLst/>
                <a:uLnTx/>
                <a:uFillTx/>
                <a:latin typeface="Arial" panose="020B0604020202020204" pitchFamily="34" charset="0"/>
                <a:ea typeface="+mn-ea"/>
                <a:cs typeface="Arial" panose="020B0604020202020204" pitchFamily="34" charset="0"/>
              </a:endParaRPr>
            </a:p>
          </p:txBody>
        </p:sp>
      </p:grpSp>
      <p:grpSp>
        <p:nvGrpSpPr>
          <p:cNvPr id="88" name="Группа 87"/>
          <p:cNvGrpSpPr/>
          <p:nvPr/>
        </p:nvGrpSpPr>
        <p:grpSpPr>
          <a:xfrm>
            <a:off x="6978556" y="3244248"/>
            <a:ext cx="3107404" cy="579874"/>
            <a:chOff x="7381952" y="2607857"/>
            <a:chExt cx="3543408" cy="433647"/>
          </a:xfrm>
        </p:grpSpPr>
        <p:sp>
          <p:nvSpPr>
            <p:cNvPr id="105" name="TextBox 104"/>
            <p:cNvSpPr txBox="1"/>
            <p:nvPr/>
          </p:nvSpPr>
          <p:spPr>
            <a:xfrm>
              <a:off x="7381952" y="2607857"/>
              <a:ext cx="573846" cy="433647"/>
            </a:xfrm>
            <a:prstGeom prst="rect">
              <a:avLst/>
            </a:prstGeom>
            <a:noFill/>
          </p:spPr>
          <p:txBody>
            <a:bodyPr wrap="square" rtlCol="0" anchor="ctr">
              <a:noAutofit/>
            </a:bodyPr>
            <a:lstStyle>
              <a:defPPr>
                <a:defRPr lang="en-US"/>
              </a:defPPr>
              <a:lvl1pPr>
                <a:defRPr sz="1300">
                  <a:solidFill>
                    <a:srgbClr val="F7F2E5"/>
                  </a:solidFill>
                  <a:latin typeface="Arial Black" panose="020B0A040201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noProof="0" dirty="0"/>
                <a:t>8</a:t>
              </a:r>
              <a:endParaRPr kumimoji="0" lang="ru-RU" sz="1400" b="0" i="0" u="none" strike="noStrike" kern="1200" cap="none" spc="0" normalizeH="0" baseline="0" noProof="0" dirty="0">
                <a:ln>
                  <a:noFill/>
                </a:ln>
                <a:solidFill>
                  <a:srgbClr val="F7F2E5"/>
                </a:solidFill>
                <a:effectLst/>
                <a:uLnTx/>
                <a:uFillTx/>
                <a:latin typeface="Arial Black" panose="020B0A04020102020204" pitchFamily="34" charset="0"/>
                <a:ea typeface="+mn-ea"/>
                <a:cs typeface="+mn-cs"/>
              </a:endParaRPr>
            </a:p>
          </p:txBody>
        </p:sp>
        <p:sp>
          <p:nvSpPr>
            <p:cNvPr id="90" name="Прямоугольник 89"/>
            <p:cNvSpPr/>
            <p:nvPr/>
          </p:nvSpPr>
          <p:spPr>
            <a:xfrm>
              <a:off x="7815831" y="2726056"/>
              <a:ext cx="3109529" cy="230165"/>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526"/>
                </a:spcAft>
                <a:buClrTx/>
                <a:buSzTx/>
                <a:buFontTx/>
                <a:buNone/>
                <a:tabLst/>
                <a:defRPr/>
              </a:pPr>
              <a:endParaRPr kumimoji="0" lang="ru-RU" sz="1400" b="1" i="0" u="none" strike="noStrike" kern="1200" cap="none" spc="0" normalizeH="0" baseline="0" noProof="0" dirty="0">
                <a:ln>
                  <a:noFill/>
                </a:ln>
                <a:solidFill>
                  <a:srgbClr val="562212"/>
                </a:solidFill>
                <a:effectLst/>
                <a:uLnTx/>
                <a:uFillTx/>
                <a:latin typeface="Arial" panose="020B0604020202020204" pitchFamily="34" charset="0"/>
                <a:ea typeface="+mn-ea"/>
                <a:cs typeface="Arial" panose="020B0604020202020204" pitchFamily="34" charset="0"/>
              </a:endParaRPr>
            </a:p>
          </p:txBody>
        </p:sp>
      </p:gr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0565" y="2748644"/>
            <a:ext cx="3024318" cy="4125312"/>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905961" y="4107620"/>
            <a:ext cx="3423104" cy="2465735"/>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906" y="4422038"/>
            <a:ext cx="3704285" cy="2508197"/>
          </a:xfrm>
          <a:prstGeom prst="rect">
            <a:avLst/>
          </a:prstGeom>
        </p:spPr>
      </p:pic>
    </p:spTree>
    <p:extLst>
      <p:ext uri="{BB962C8B-B14F-4D97-AF65-F5344CB8AC3E}">
        <p14:creationId xmlns:p14="http://schemas.microsoft.com/office/powerpoint/2010/main" val="2021336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10472</TotalTime>
  <Words>3326</Words>
  <Application>Microsoft Office PowerPoint</Application>
  <PresentationFormat>Произвольный</PresentationFormat>
  <Paragraphs>535</Paragraphs>
  <Slides>29</Slides>
  <Notes>22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29</vt:i4>
      </vt:variant>
    </vt:vector>
  </HeadingPairs>
  <TitlesOfParts>
    <vt:vector size="37" baseType="lpstr">
      <vt:lpstr>Arial</vt:lpstr>
      <vt:lpstr>Arial Black</vt:lpstr>
      <vt:lpstr>Calibri</vt:lpstr>
      <vt:lpstr>Calibri Light</vt:lpstr>
      <vt:lpstr>Roboto Black</vt:lpstr>
      <vt:lpstr>Roboto Medium</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Освоение субсидии</vt:lpstr>
      <vt:lpstr>Презентация PowerPoint</vt:lpstr>
      <vt:lpstr>Презентация PowerPoint</vt:lpstr>
      <vt:lpstr>Презентация PowerPoint</vt:lpstr>
    </vt:vector>
  </TitlesOfParts>
  <Company>Synergy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Горина Екатерина Леонидовна</dc:creator>
  <cp:lastModifiedBy>RePack by Diakov</cp:lastModifiedBy>
  <cp:revision>724</cp:revision>
  <cp:lastPrinted>2021-01-26T10:00:05Z</cp:lastPrinted>
  <dcterms:created xsi:type="dcterms:W3CDTF">2019-04-26T08:56:54Z</dcterms:created>
  <dcterms:modified xsi:type="dcterms:W3CDTF">2021-01-26T11:14:30Z</dcterms:modified>
</cp:coreProperties>
</file>